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notesMasterIdLst>
    <p:notesMasterId r:id="rId22"/>
  </p:notesMasterIdLst>
  <p:sldIdLst>
    <p:sldId id="256" r:id="rId2"/>
    <p:sldId id="257" r:id="rId3"/>
    <p:sldId id="258" r:id="rId4"/>
    <p:sldId id="260" r:id="rId5"/>
    <p:sldId id="259" r:id="rId6"/>
    <p:sldId id="261" r:id="rId7"/>
    <p:sldId id="262" r:id="rId8"/>
    <p:sldId id="263" r:id="rId9"/>
    <p:sldId id="265" r:id="rId10"/>
    <p:sldId id="266" r:id="rId11"/>
    <p:sldId id="267" r:id="rId12"/>
    <p:sldId id="271" r:id="rId13"/>
    <p:sldId id="268" r:id="rId14"/>
    <p:sldId id="269" r:id="rId15"/>
    <p:sldId id="270"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31" autoAdjust="0"/>
    <p:restoredTop sz="81744" autoAdjust="0"/>
  </p:normalViewPr>
  <p:slideViewPr>
    <p:cSldViewPr snapToGrid="0" showGuides="1">
      <p:cViewPr varScale="1">
        <p:scale>
          <a:sx n="59" d="100"/>
          <a:sy n="59" d="100"/>
        </p:scale>
        <p:origin x="141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Ivan\Desktop\Otpadne%20vode%20NALED%20studija\Tabele%20i%20grafici%20za%20analizu.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Natasa\Documents\Otpadne%20vode%20NALED%20studija\Tabele%20i%20grafici%20za%20analizu.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Natasa\Documents\Otpadne%20vode%20NALED%20studija\Tabele%20i%20grafici%20za%20analizu.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Populacija priklju</a:t>
            </a:r>
            <a:r>
              <a:rPr lang="sr-Latn-RS"/>
              <a:t>č</a:t>
            </a:r>
            <a:r>
              <a:rPr lang="en-US"/>
              <a:t>ena na tretman urbanih otpadnih voda sa najmanje sekundarnim tretmanom [%] </a:t>
            </a:r>
          </a:p>
        </c:rich>
      </c:tx>
      <c:layout>
        <c:manualLayout>
          <c:xMode val="edge"/>
          <c:yMode val="edge"/>
          <c:x val="0.13752931171159127"/>
          <c:y val="2.2462629348044293E-3"/>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7.7758747309870938E-2"/>
          <c:y val="0.17795843155357624"/>
          <c:w val="0.84615180678172819"/>
          <c:h val="0.73459193982299542"/>
        </c:manualLayout>
      </c:layout>
      <c:lineChart>
        <c:grouping val="standard"/>
        <c:varyColors val="0"/>
        <c:ser>
          <c:idx val="1"/>
          <c:order val="1"/>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indikator!$B$4:$B$13</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indikator!$D$4:$D$13</c:f>
              <c:numCache>
                <c:formatCode>General</c:formatCode>
                <c:ptCount val="10"/>
                <c:pt idx="0">
                  <c:v>8.6</c:v>
                </c:pt>
                <c:pt idx="1">
                  <c:v>8.8000000000000007</c:v>
                </c:pt>
                <c:pt idx="2">
                  <c:v>9</c:v>
                </c:pt>
                <c:pt idx="3">
                  <c:v>9.4</c:v>
                </c:pt>
                <c:pt idx="4">
                  <c:v>10</c:v>
                </c:pt>
                <c:pt idx="5">
                  <c:v>10.8</c:v>
                </c:pt>
                <c:pt idx="6">
                  <c:v>12.5</c:v>
                </c:pt>
                <c:pt idx="7">
                  <c:v>12.6</c:v>
                </c:pt>
                <c:pt idx="8">
                  <c:v>14.1</c:v>
                </c:pt>
                <c:pt idx="9">
                  <c:v>14.4</c:v>
                </c:pt>
              </c:numCache>
            </c:numRef>
          </c:val>
          <c:smooth val="0"/>
          <c:extLst>
            <c:ext xmlns:c16="http://schemas.microsoft.com/office/drawing/2014/chart" uri="{C3380CC4-5D6E-409C-BE32-E72D297353CC}">
              <c16:uniqueId val="{00000000-6537-4D28-A3A0-F9A1B42C1AAE}"/>
            </c:ext>
          </c:extLst>
        </c:ser>
        <c:dLbls>
          <c:dLblPos val="ctr"/>
          <c:showLegendKey val="0"/>
          <c:showVal val="1"/>
          <c:showCatName val="0"/>
          <c:showSerName val="0"/>
          <c:showPercent val="0"/>
          <c:showBubbleSize val="0"/>
        </c:dLbls>
        <c:marker val="1"/>
        <c:smooth val="0"/>
        <c:axId val="151448576"/>
        <c:axId val="196310912"/>
        <c:extLst>
          <c:ext xmlns:c15="http://schemas.microsoft.com/office/drawing/2012/chart" uri="{02D57815-91ED-43cb-92C2-25804820EDAC}">
            <c15:filteredLineSeries>
              <c15:ser>
                <c:idx val="0"/>
                <c:order val="0"/>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dk1">
                                <a:lumMod val="50000"/>
                                <a:lumOff val="50000"/>
                              </a:schemeClr>
                            </a:solidFill>
                          </a:ln>
                          <a:effectLst/>
                        </c:spPr>
                      </c15:leaderLines>
                    </c:ext>
                  </c:extLst>
                </c:dLbls>
                <c:cat>
                  <c:numRef>
                    <c:extLst>
                      <c:ext uri="{02D57815-91ED-43cb-92C2-25804820EDAC}">
                        <c15:formulaRef>
                          <c15:sqref>indikator!$B$4:$B$13</c15:sqref>
                        </c15:formulaRef>
                      </c:ext>
                    </c:extLst>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extLst>
                      <c:ext uri="{02D57815-91ED-43cb-92C2-25804820EDAC}">
                        <c15:formulaRef>
                          <c15:sqref>indikator!$C$4:$C$13</c15:sqref>
                        </c15:formulaRef>
                      </c:ext>
                    </c:extLst>
                    <c:numCache>
                      <c:formatCode>General</c:formatCode>
                      <c:ptCount val="10"/>
                    </c:numCache>
                  </c:numRef>
                </c:val>
                <c:smooth val="0"/>
                <c:extLst>
                  <c:ext xmlns:c16="http://schemas.microsoft.com/office/drawing/2014/chart" uri="{C3380CC4-5D6E-409C-BE32-E72D297353CC}">
                    <c16:uniqueId val="{00000001-6537-4D28-A3A0-F9A1B42C1AAE}"/>
                  </c:ext>
                </c:extLst>
              </c15:ser>
            </c15:filteredLineSeries>
          </c:ext>
        </c:extLst>
      </c:lineChart>
      <c:catAx>
        <c:axId val="1514485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6310912"/>
        <c:crosses val="autoZero"/>
        <c:auto val="1"/>
        <c:lblAlgn val="ctr"/>
        <c:lblOffset val="100"/>
        <c:noMultiLvlLbl val="0"/>
      </c:catAx>
      <c:valAx>
        <c:axId val="1963109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1448576"/>
        <c:crosses val="autoZero"/>
        <c:crossBetween val="between"/>
      </c:valAx>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sr-Latn-RS"/>
              <a:t>Ukupna dužina kanalizacione mreže (km)</a:t>
            </a:r>
            <a:endParaRPr lang="en-US"/>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1.5177122918635247E-2"/>
          <c:y val="0.10795419540144727"/>
          <c:w val="0.97231193371512603"/>
          <c:h val="0.83186801230564811"/>
        </c:manualLayout>
      </c:layout>
      <c:lineChart>
        <c:grouping val="standard"/>
        <c:varyColors val="0"/>
        <c:ser>
          <c:idx val="1"/>
          <c:order val="0"/>
          <c:tx>
            <c:strRef>
              <c:f>' kanalizacija'!$B$9:$H$9</c:f>
              <c:strCache>
                <c:ptCount val="1"/>
                <c:pt idx="0">
                  <c:v>2013 2014 2015 2016 2017 2018 2019</c:v>
                </c:pt>
              </c:strCache>
            </c:strRef>
          </c:tx>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 kanalizacija'!$B$9:$H$9</c:f>
              <c:numCache>
                <c:formatCode>General</c:formatCode>
                <c:ptCount val="7"/>
                <c:pt idx="0">
                  <c:v>2013</c:v>
                </c:pt>
                <c:pt idx="1">
                  <c:v>2014</c:v>
                </c:pt>
                <c:pt idx="2">
                  <c:v>2015</c:v>
                </c:pt>
                <c:pt idx="3">
                  <c:v>2016</c:v>
                </c:pt>
                <c:pt idx="4">
                  <c:v>2017</c:v>
                </c:pt>
                <c:pt idx="5">
                  <c:v>2018</c:v>
                </c:pt>
                <c:pt idx="6">
                  <c:v>2019</c:v>
                </c:pt>
              </c:numCache>
            </c:numRef>
          </c:cat>
          <c:val>
            <c:numRef>
              <c:f>' kanalizacija'!$B$10:$H$10</c:f>
              <c:numCache>
                <c:formatCode>General</c:formatCode>
                <c:ptCount val="7"/>
                <c:pt idx="0">
                  <c:v>15424</c:v>
                </c:pt>
                <c:pt idx="1">
                  <c:v>15752</c:v>
                </c:pt>
                <c:pt idx="2">
                  <c:v>15939</c:v>
                </c:pt>
                <c:pt idx="3">
                  <c:v>16200</c:v>
                </c:pt>
                <c:pt idx="4">
                  <c:v>16725</c:v>
                </c:pt>
                <c:pt idx="5">
                  <c:v>16851</c:v>
                </c:pt>
                <c:pt idx="6">
                  <c:v>17435</c:v>
                </c:pt>
              </c:numCache>
            </c:numRef>
          </c:val>
          <c:smooth val="0"/>
          <c:extLst>
            <c:ext xmlns:c16="http://schemas.microsoft.com/office/drawing/2014/chart" uri="{C3380CC4-5D6E-409C-BE32-E72D297353CC}">
              <c16:uniqueId val="{00000000-2917-4C1D-9441-7CFA23546ED6}"/>
            </c:ext>
          </c:extLst>
        </c:ser>
        <c:dLbls>
          <c:dLblPos val="ctr"/>
          <c:showLegendKey val="0"/>
          <c:showVal val="1"/>
          <c:showCatName val="0"/>
          <c:showSerName val="0"/>
          <c:showPercent val="0"/>
          <c:showBubbleSize val="0"/>
        </c:dLbls>
        <c:marker val="1"/>
        <c:smooth val="0"/>
        <c:axId val="196359680"/>
        <c:axId val="196361600"/>
      </c:lineChart>
      <c:catAx>
        <c:axId val="196359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6361600"/>
        <c:crosses val="autoZero"/>
        <c:auto val="1"/>
        <c:lblAlgn val="ctr"/>
        <c:lblOffset val="100"/>
        <c:noMultiLvlLbl val="0"/>
      </c:catAx>
      <c:valAx>
        <c:axId val="1963616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63596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v>primarni tretman</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'Ispuštene otpadne vode'!$C$4:$I$4</c:f>
              <c:numCache>
                <c:formatCode>General</c:formatCode>
                <c:ptCount val="7"/>
                <c:pt idx="0">
                  <c:v>2012</c:v>
                </c:pt>
                <c:pt idx="1">
                  <c:v>2013</c:v>
                </c:pt>
                <c:pt idx="2">
                  <c:v>2014</c:v>
                </c:pt>
                <c:pt idx="3">
                  <c:v>2015</c:v>
                </c:pt>
                <c:pt idx="4">
                  <c:v>2016</c:v>
                </c:pt>
                <c:pt idx="5">
                  <c:v>2017</c:v>
                </c:pt>
                <c:pt idx="6">
                  <c:v>2018</c:v>
                </c:pt>
              </c:numCache>
            </c:numRef>
          </c:cat>
          <c:val>
            <c:numRef>
              <c:f>'Ispuštene otpadne vode'!$C$12:$I$12</c:f>
              <c:numCache>
                <c:formatCode>0</c:formatCode>
                <c:ptCount val="7"/>
                <c:pt idx="0">
                  <c:v>5200</c:v>
                </c:pt>
                <c:pt idx="1">
                  <c:v>5916</c:v>
                </c:pt>
                <c:pt idx="2">
                  <c:v>5096</c:v>
                </c:pt>
                <c:pt idx="3">
                  <c:v>4733</c:v>
                </c:pt>
                <c:pt idx="4">
                  <c:v>4829</c:v>
                </c:pt>
                <c:pt idx="5">
                  <c:v>4768</c:v>
                </c:pt>
                <c:pt idx="6">
                  <c:v>5000</c:v>
                </c:pt>
              </c:numCache>
            </c:numRef>
          </c:val>
          <c:extLst>
            <c:ext xmlns:c16="http://schemas.microsoft.com/office/drawing/2014/chart" uri="{C3380CC4-5D6E-409C-BE32-E72D297353CC}">
              <c16:uniqueId val="{00000000-FB72-4DD5-948A-E1DD59727FCA}"/>
            </c:ext>
          </c:extLst>
        </c:ser>
        <c:ser>
          <c:idx val="1"/>
          <c:order val="1"/>
          <c:tx>
            <c:v>sekundarni tretman</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'Ispuštene otpadne vode'!$C$4:$I$4</c:f>
              <c:numCache>
                <c:formatCode>General</c:formatCode>
                <c:ptCount val="7"/>
                <c:pt idx="0">
                  <c:v>2012</c:v>
                </c:pt>
                <c:pt idx="1">
                  <c:v>2013</c:v>
                </c:pt>
                <c:pt idx="2">
                  <c:v>2014</c:v>
                </c:pt>
                <c:pt idx="3">
                  <c:v>2015</c:v>
                </c:pt>
                <c:pt idx="4">
                  <c:v>2016</c:v>
                </c:pt>
                <c:pt idx="5">
                  <c:v>2017</c:v>
                </c:pt>
                <c:pt idx="6">
                  <c:v>2018</c:v>
                </c:pt>
              </c:numCache>
            </c:numRef>
          </c:cat>
          <c:val>
            <c:numRef>
              <c:f>'Ispuštene otpadne vode'!$C$13:$I$13</c:f>
              <c:numCache>
                <c:formatCode>0</c:formatCode>
                <c:ptCount val="7"/>
                <c:pt idx="0">
                  <c:v>36307</c:v>
                </c:pt>
                <c:pt idx="1">
                  <c:v>36898</c:v>
                </c:pt>
                <c:pt idx="2">
                  <c:v>34557</c:v>
                </c:pt>
                <c:pt idx="3">
                  <c:v>34629</c:v>
                </c:pt>
                <c:pt idx="4">
                  <c:v>33532</c:v>
                </c:pt>
                <c:pt idx="5">
                  <c:v>35072</c:v>
                </c:pt>
                <c:pt idx="6">
                  <c:v>34000</c:v>
                </c:pt>
              </c:numCache>
            </c:numRef>
          </c:val>
          <c:extLst>
            <c:ext xmlns:c16="http://schemas.microsoft.com/office/drawing/2014/chart" uri="{C3380CC4-5D6E-409C-BE32-E72D297353CC}">
              <c16:uniqueId val="{00000001-FB72-4DD5-948A-E1DD59727FCA}"/>
            </c:ext>
          </c:extLst>
        </c:ser>
        <c:ser>
          <c:idx val="2"/>
          <c:order val="2"/>
          <c:tx>
            <c:v>tercijarni tretman</c:v>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'Ispuštene otpadne vode'!$C$4:$I$4</c:f>
              <c:numCache>
                <c:formatCode>General</c:formatCode>
                <c:ptCount val="7"/>
                <c:pt idx="0">
                  <c:v>2012</c:v>
                </c:pt>
                <c:pt idx="1">
                  <c:v>2013</c:v>
                </c:pt>
                <c:pt idx="2">
                  <c:v>2014</c:v>
                </c:pt>
                <c:pt idx="3">
                  <c:v>2015</c:v>
                </c:pt>
                <c:pt idx="4">
                  <c:v>2016</c:v>
                </c:pt>
                <c:pt idx="5">
                  <c:v>2017</c:v>
                </c:pt>
                <c:pt idx="6">
                  <c:v>2018</c:v>
                </c:pt>
              </c:numCache>
            </c:numRef>
          </c:cat>
          <c:val>
            <c:numRef>
              <c:f>'Ispuštene otpadne vode'!$C$14:$I$14</c:f>
              <c:numCache>
                <c:formatCode>0</c:formatCode>
                <c:ptCount val="7"/>
                <c:pt idx="0">
                  <c:v>6038</c:v>
                </c:pt>
                <c:pt idx="1">
                  <c:v>5456</c:v>
                </c:pt>
                <c:pt idx="2">
                  <c:v>5531</c:v>
                </c:pt>
                <c:pt idx="3">
                  <c:v>5764</c:v>
                </c:pt>
                <c:pt idx="4">
                  <c:v>8883</c:v>
                </c:pt>
                <c:pt idx="5">
                  <c:v>9486</c:v>
                </c:pt>
                <c:pt idx="6">
                  <c:v>10000</c:v>
                </c:pt>
              </c:numCache>
            </c:numRef>
          </c:val>
          <c:extLst>
            <c:ext xmlns:c16="http://schemas.microsoft.com/office/drawing/2014/chart" uri="{C3380CC4-5D6E-409C-BE32-E72D297353CC}">
              <c16:uniqueId val="{00000002-FB72-4DD5-948A-E1DD59727FCA}"/>
            </c:ext>
          </c:extLst>
        </c:ser>
        <c:ser>
          <c:idx val="3"/>
          <c:order val="3"/>
          <c:tx>
            <c:v>ukupno tretirane</c:v>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'Ispuštene otpadne vode'!$C$4:$I$4</c:f>
              <c:numCache>
                <c:formatCode>General</c:formatCode>
                <c:ptCount val="7"/>
                <c:pt idx="0">
                  <c:v>2012</c:v>
                </c:pt>
                <c:pt idx="1">
                  <c:v>2013</c:v>
                </c:pt>
                <c:pt idx="2">
                  <c:v>2014</c:v>
                </c:pt>
                <c:pt idx="3">
                  <c:v>2015</c:v>
                </c:pt>
                <c:pt idx="4">
                  <c:v>2016</c:v>
                </c:pt>
                <c:pt idx="5">
                  <c:v>2017</c:v>
                </c:pt>
                <c:pt idx="6">
                  <c:v>2018</c:v>
                </c:pt>
              </c:numCache>
            </c:numRef>
          </c:cat>
          <c:val>
            <c:numRef>
              <c:f>'Ispuštene otpadne vode'!$C$15:$I$15</c:f>
              <c:numCache>
                <c:formatCode>0</c:formatCode>
                <c:ptCount val="7"/>
                <c:pt idx="0">
                  <c:v>47545</c:v>
                </c:pt>
                <c:pt idx="1">
                  <c:v>48270</c:v>
                </c:pt>
                <c:pt idx="2">
                  <c:v>45184</c:v>
                </c:pt>
                <c:pt idx="3">
                  <c:v>45126</c:v>
                </c:pt>
                <c:pt idx="4">
                  <c:v>47244</c:v>
                </c:pt>
                <c:pt idx="5">
                  <c:v>49326</c:v>
                </c:pt>
                <c:pt idx="6">
                  <c:v>49000</c:v>
                </c:pt>
              </c:numCache>
            </c:numRef>
          </c:val>
          <c:extLst>
            <c:ext xmlns:c16="http://schemas.microsoft.com/office/drawing/2014/chart" uri="{C3380CC4-5D6E-409C-BE32-E72D297353CC}">
              <c16:uniqueId val="{00000003-FB72-4DD5-948A-E1DD59727FCA}"/>
            </c:ext>
          </c:extLst>
        </c:ser>
        <c:dLbls>
          <c:dLblPos val="ctr"/>
          <c:showLegendKey val="0"/>
          <c:showVal val="1"/>
          <c:showCatName val="0"/>
          <c:showSerName val="0"/>
          <c:showPercent val="0"/>
          <c:showBubbleSize val="0"/>
        </c:dLbls>
        <c:gapWidth val="150"/>
        <c:overlap val="100"/>
        <c:axId val="196604672"/>
        <c:axId val="196606208"/>
      </c:barChart>
      <c:catAx>
        <c:axId val="196604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96606208"/>
        <c:crosses val="autoZero"/>
        <c:auto val="1"/>
        <c:lblAlgn val="ctr"/>
        <c:lblOffset val="100"/>
        <c:noMultiLvlLbl val="0"/>
      </c:catAx>
      <c:valAx>
        <c:axId val="1966062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966046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Ispuštene otpadne vode po slivovima</a:t>
            </a:r>
            <a:r>
              <a:rPr lang="sr-Latn-RS"/>
              <a:t> ( u hiljadama m3 )</a:t>
            </a:r>
            <a:endParaRPr lang="en-US"/>
          </a:p>
        </c:rich>
      </c:tx>
      <c:layout>
        <c:manualLayout>
          <c:xMode val="edge"/>
          <c:yMode val="edge"/>
          <c:x val="0.16542903676220483"/>
          <c:y val="1.7047182944629039E-2"/>
        </c:manualLayout>
      </c:layout>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17485022437457484"/>
          <c:y val="7.9328648629478998E-2"/>
          <c:w val="0.80230180362070125"/>
          <c:h val="0.73352312309598311"/>
        </c:manualLayout>
      </c:layout>
      <c:barChart>
        <c:barDir val="bar"/>
        <c:grouping val="clustered"/>
        <c:varyColors val="0"/>
        <c:ser>
          <c:idx val="0"/>
          <c:order val="0"/>
          <c:tx>
            <c:v>Ukupne ispuštene otpadne vode</c:v>
          </c:tx>
          <c:spPr>
            <a:solidFill>
              <a:schemeClr val="accent1"/>
            </a:solidFill>
            <a:ln>
              <a:noFill/>
            </a:ln>
            <a:effectLst/>
          </c:spPr>
          <c:invertIfNegative val="0"/>
          <c:cat>
            <c:strRef>
              <c:f>сливови!$A$10:$A$26</c:f>
              <c:strCache>
                <c:ptCount val="16"/>
                <c:pt idx="0">
                  <c:v>Dunav </c:v>
                </c:pt>
                <c:pt idx="1">
                  <c:v>Sava</c:v>
                </c:pt>
                <c:pt idx="2">
                  <c:v>Nišava</c:v>
                </c:pt>
                <c:pt idx="3">
                  <c:v>Zapadna Morava</c:v>
                </c:pt>
                <c:pt idx="4">
                  <c:v>Južna Morava</c:v>
                </c:pt>
                <c:pt idx="5">
                  <c:v>Velika Morava</c:v>
                </c:pt>
                <c:pt idx="6">
                  <c:v>Ibar</c:v>
                </c:pt>
                <c:pt idx="7">
                  <c:v>Timok</c:v>
                </c:pt>
                <c:pt idx="8">
                  <c:v>Drina</c:v>
                </c:pt>
                <c:pt idx="9">
                  <c:v>Kolubara</c:v>
                </c:pt>
                <c:pt idx="10">
                  <c:v>Lim</c:v>
                </c:pt>
                <c:pt idx="11">
                  <c:v>Tisa</c:v>
                </c:pt>
                <c:pt idx="12">
                  <c:v>Pek</c:v>
                </c:pt>
                <c:pt idx="13">
                  <c:v>Mlava</c:v>
                </c:pt>
                <c:pt idx="14">
                  <c:v>Vardar</c:v>
                </c:pt>
                <c:pt idx="15">
                  <c:v>Tamiš</c:v>
                </c:pt>
              </c:strCache>
            </c:strRef>
          </c:cat>
          <c:val>
            <c:numRef>
              <c:f>сливови!$B$10:$B$26</c:f>
              <c:numCache>
                <c:formatCode>General</c:formatCode>
                <c:ptCount val="17"/>
                <c:pt idx="0">
                  <c:v>131566</c:v>
                </c:pt>
                <c:pt idx="1">
                  <c:v>41366</c:v>
                </c:pt>
                <c:pt idx="2">
                  <c:v>19309</c:v>
                </c:pt>
                <c:pt idx="3">
                  <c:v>18862</c:v>
                </c:pt>
                <c:pt idx="4">
                  <c:v>14532</c:v>
                </c:pt>
                <c:pt idx="5">
                  <c:v>27185</c:v>
                </c:pt>
                <c:pt idx="6">
                  <c:v>10233</c:v>
                </c:pt>
                <c:pt idx="7">
                  <c:v>5111</c:v>
                </c:pt>
                <c:pt idx="8">
                  <c:v>4952</c:v>
                </c:pt>
                <c:pt idx="9">
                  <c:v>8528</c:v>
                </c:pt>
                <c:pt idx="10">
                  <c:v>2286</c:v>
                </c:pt>
                <c:pt idx="11">
                  <c:v>8602</c:v>
                </c:pt>
                <c:pt idx="12">
                  <c:v>576</c:v>
                </c:pt>
                <c:pt idx="13">
                  <c:v>407</c:v>
                </c:pt>
                <c:pt idx="14">
                  <c:v>507</c:v>
                </c:pt>
                <c:pt idx="15">
                  <c:v>67</c:v>
                </c:pt>
              </c:numCache>
            </c:numRef>
          </c:val>
          <c:extLst>
            <c:ext xmlns:c16="http://schemas.microsoft.com/office/drawing/2014/chart" uri="{C3380CC4-5D6E-409C-BE32-E72D297353CC}">
              <c16:uniqueId val="{00000000-BAB4-4F20-B44E-BC4A524B61BF}"/>
            </c:ext>
          </c:extLst>
        </c:ser>
        <c:ser>
          <c:idx val="1"/>
          <c:order val="1"/>
          <c:tx>
            <c:v>ispuštene neprečišćene otpadne vode</c:v>
          </c:tx>
          <c:spPr>
            <a:solidFill>
              <a:schemeClr val="accent2"/>
            </a:solidFill>
            <a:ln>
              <a:noFill/>
            </a:ln>
            <a:effectLst/>
          </c:spPr>
          <c:invertIfNegative val="0"/>
          <c:cat>
            <c:strRef>
              <c:f>сливови!$A$10:$A$26</c:f>
              <c:strCache>
                <c:ptCount val="16"/>
                <c:pt idx="0">
                  <c:v>Dunav </c:v>
                </c:pt>
                <c:pt idx="1">
                  <c:v>Sava</c:v>
                </c:pt>
                <c:pt idx="2">
                  <c:v>Nišava</c:v>
                </c:pt>
                <c:pt idx="3">
                  <c:v>Zapadna Morava</c:v>
                </c:pt>
                <c:pt idx="4">
                  <c:v>Južna Morava</c:v>
                </c:pt>
                <c:pt idx="5">
                  <c:v>Velika Morava</c:v>
                </c:pt>
                <c:pt idx="6">
                  <c:v>Ibar</c:v>
                </c:pt>
                <c:pt idx="7">
                  <c:v>Timok</c:v>
                </c:pt>
                <c:pt idx="8">
                  <c:v>Drina</c:v>
                </c:pt>
                <c:pt idx="9">
                  <c:v>Kolubara</c:v>
                </c:pt>
                <c:pt idx="10">
                  <c:v>Lim</c:v>
                </c:pt>
                <c:pt idx="11">
                  <c:v>Tisa</c:v>
                </c:pt>
                <c:pt idx="12">
                  <c:v>Pek</c:v>
                </c:pt>
                <c:pt idx="13">
                  <c:v>Mlava</c:v>
                </c:pt>
                <c:pt idx="14">
                  <c:v>Vardar</c:v>
                </c:pt>
                <c:pt idx="15">
                  <c:v>Tamiš</c:v>
                </c:pt>
              </c:strCache>
            </c:strRef>
          </c:cat>
          <c:val>
            <c:numRef>
              <c:f>сливови!$C$10:$C$26</c:f>
              <c:numCache>
                <c:formatCode>General</c:formatCode>
                <c:ptCount val="17"/>
                <c:pt idx="0">
                  <c:v>122843</c:v>
                </c:pt>
                <c:pt idx="1">
                  <c:v>37359</c:v>
                </c:pt>
                <c:pt idx="2">
                  <c:v>19219</c:v>
                </c:pt>
                <c:pt idx="3">
                  <c:v>16401</c:v>
                </c:pt>
                <c:pt idx="4">
                  <c:v>11895</c:v>
                </c:pt>
                <c:pt idx="5">
                  <c:v>11383</c:v>
                </c:pt>
                <c:pt idx="6">
                  <c:v>5928</c:v>
                </c:pt>
                <c:pt idx="7">
                  <c:v>4943</c:v>
                </c:pt>
                <c:pt idx="8">
                  <c:v>4852</c:v>
                </c:pt>
                <c:pt idx="9">
                  <c:v>4257</c:v>
                </c:pt>
                <c:pt idx="10">
                  <c:v>2286</c:v>
                </c:pt>
                <c:pt idx="11">
                  <c:v>2105</c:v>
                </c:pt>
                <c:pt idx="12">
                  <c:v>576</c:v>
                </c:pt>
                <c:pt idx="13">
                  <c:v>407</c:v>
                </c:pt>
                <c:pt idx="14">
                  <c:v>285</c:v>
                </c:pt>
                <c:pt idx="15">
                  <c:v>25</c:v>
                </c:pt>
              </c:numCache>
            </c:numRef>
          </c:val>
          <c:extLst>
            <c:ext xmlns:c16="http://schemas.microsoft.com/office/drawing/2014/chart" uri="{C3380CC4-5D6E-409C-BE32-E72D297353CC}">
              <c16:uniqueId val="{00000001-BAB4-4F20-B44E-BC4A524B61BF}"/>
            </c:ext>
          </c:extLst>
        </c:ser>
        <c:ser>
          <c:idx val="2"/>
          <c:order val="2"/>
          <c:tx>
            <c:v>ispuštene prečišćene otpadne vode</c:v>
          </c:tx>
          <c:spPr>
            <a:solidFill>
              <a:schemeClr val="accent3"/>
            </a:solidFill>
            <a:ln>
              <a:noFill/>
            </a:ln>
            <a:effectLst/>
          </c:spPr>
          <c:invertIfNegative val="0"/>
          <c:cat>
            <c:strRef>
              <c:f>сливови!$A$10:$A$26</c:f>
              <c:strCache>
                <c:ptCount val="16"/>
                <c:pt idx="0">
                  <c:v>Dunav </c:v>
                </c:pt>
                <c:pt idx="1">
                  <c:v>Sava</c:v>
                </c:pt>
                <c:pt idx="2">
                  <c:v>Nišava</c:v>
                </c:pt>
                <c:pt idx="3">
                  <c:v>Zapadna Morava</c:v>
                </c:pt>
                <c:pt idx="4">
                  <c:v>Južna Morava</c:v>
                </c:pt>
                <c:pt idx="5">
                  <c:v>Velika Morava</c:v>
                </c:pt>
                <c:pt idx="6">
                  <c:v>Ibar</c:v>
                </c:pt>
                <c:pt idx="7">
                  <c:v>Timok</c:v>
                </c:pt>
                <c:pt idx="8">
                  <c:v>Drina</c:v>
                </c:pt>
                <c:pt idx="9">
                  <c:v>Kolubara</c:v>
                </c:pt>
                <c:pt idx="10">
                  <c:v>Lim</c:v>
                </c:pt>
                <c:pt idx="11">
                  <c:v>Tisa</c:v>
                </c:pt>
                <c:pt idx="12">
                  <c:v>Pek</c:v>
                </c:pt>
                <c:pt idx="13">
                  <c:v>Mlava</c:v>
                </c:pt>
                <c:pt idx="14">
                  <c:v>Vardar</c:v>
                </c:pt>
                <c:pt idx="15">
                  <c:v>Tamiš</c:v>
                </c:pt>
              </c:strCache>
            </c:strRef>
          </c:cat>
          <c:val>
            <c:numRef>
              <c:f>сливови!$D$10:$D$26</c:f>
              <c:numCache>
                <c:formatCode>General</c:formatCode>
                <c:ptCount val="17"/>
                <c:pt idx="0">
                  <c:v>8723</c:v>
                </c:pt>
                <c:pt idx="1">
                  <c:v>4008</c:v>
                </c:pt>
                <c:pt idx="2">
                  <c:v>90</c:v>
                </c:pt>
                <c:pt idx="3">
                  <c:v>2461</c:v>
                </c:pt>
                <c:pt idx="4">
                  <c:v>2637</c:v>
                </c:pt>
                <c:pt idx="5">
                  <c:v>15802</c:v>
                </c:pt>
                <c:pt idx="6">
                  <c:v>4305</c:v>
                </c:pt>
                <c:pt idx="7">
                  <c:v>168</c:v>
                </c:pt>
                <c:pt idx="8">
                  <c:v>100</c:v>
                </c:pt>
                <c:pt idx="9">
                  <c:v>4271</c:v>
                </c:pt>
                <c:pt idx="10">
                  <c:v>0</c:v>
                </c:pt>
                <c:pt idx="11">
                  <c:v>6498</c:v>
                </c:pt>
                <c:pt idx="12">
                  <c:v>0</c:v>
                </c:pt>
                <c:pt idx="13">
                  <c:v>0</c:v>
                </c:pt>
                <c:pt idx="14">
                  <c:v>222</c:v>
                </c:pt>
                <c:pt idx="15">
                  <c:v>42</c:v>
                </c:pt>
              </c:numCache>
            </c:numRef>
          </c:val>
          <c:extLst>
            <c:ext xmlns:c16="http://schemas.microsoft.com/office/drawing/2014/chart" uri="{C3380CC4-5D6E-409C-BE32-E72D297353CC}">
              <c16:uniqueId val="{00000002-BAB4-4F20-B44E-BC4A524B61BF}"/>
            </c:ext>
          </c:extLst>
        </c:ser>
        <c:dLbls>
          <c:showLegendKey val="0"/>
          <c:showVal val="0"/>
          <c:showCatName val="0"/>
          <c:showSerName val="0"/>
          <c:showPercent val="0"/>
          <c:showBubbleSize val="0"/>
        </c:dLbls>
        <c:gapWidth val="247"/>
        <c:axId val="196793088"/>
        <c:axId val="196794624"/>
      </c:barChart>
      <c:catAx>
        <c:axId val="19679308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96794624"/>
        <c:crosses val="autoZero"/>
        <c:auto val="1"/>
        <c:lblAlgn val="ctr"/>
        <c:lblOffset val="100"/>
        <c:noMultiLvlLbl val="0"/>
      </c:catAx>
      <c:valAx>
        <c:axId val="19679462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96793088"/>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CCE13F-BF60-4BBB-A880-B9FA9EC75479}" type="datetimeFigureOut">
              <a:rPr lang="en-US" smtClean="0"/>
              <a:t>12/22/2020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56B17E-BBCB-4450-8334-6D80379E8F54}" type="slidenum">
              <a:rPr lang="en-US" smtClean="0"/>
              <a:t>‹#›</a:t>
            </a:fld>
            <a:endParaRPr lang="en-US"/>
          </a:p>
        </p:txBody>
      </p:sp>
    </p:spTree>
    <p:extLst>
      <p:ext uri="{BB962C8B-B14F-4D97-AF65-F5344CB8AC3E}">
        <p14:creationId xmlns:p14="http://schemas.microsoft.com/office/powerpoint/2010/main" val="1610601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kern="1200" dirty="0">
                <a:solidFill>
                  <a:schemeClr val="tx1"/>
                </a:solidFill>
                <a:effectLst/>
                <a:latin typeface="+mn-lt"/>
                <a:ea typeface="+mn-ea"/>
                <a:cs typeface="+mn-cs"/>
              </a:rPr>
              <a:t>Cilj izrade ove </a:t>
            </a:r>
            <a:r>
              <a:rPr lang="sr-Latn-RS" sz="1200" kern="1200" dirty="0">
                <a:solidFill>
                  <a:schemeClr val="tx1"/>
                </a:solidFill>
                <a:effectLst/>
                <a:latin typeface="+mn-lt"/>
                <a:ea typeface="+mn-ea"/>
                <a:cs typeface="+mn-cs"/>
              </a:rPr>
              <a:t>Analize </a:t>
            </a:r>
            <a:r>
              <a:rPr lang="sr-Cyrl-RS" sz="1200" kern="1200" dirty="0">
                <a:solidFill>
                  <a:schemeClr val="tx1"/>
                </a:solidFill>
                <a:effectLst/>
                <a:latin typeface="+mn-lt"/>
                <a:ea typeface="+mn-ea"/>
                <a:cs typeface="+mn-cs"/>
              </a:rPr>
              <a:t>je da omogući uvid u stanje upravljanja otpadnim vodama na teritoriji Republike Srbije</a:t>
            </a:r>
            <a:r>
              <a:rPr lang="sr-Latn-RS" sz="1200" kern="1200" dirty="0">
                <a:solidFill>
                  <a:schemeClr val="tx1"/>
                </a:solidFill>
                <a:effectLst/>
                <a:latin typeface="+mn-lt"/>
                <a:ea typeface="+mn-ea"/>
                <a:cs typeface="+mn-cs"/>
              </a:rPr>
              <a:t>,</a:t>
            </a:r>
            <a:r>
              <a:rPr lang="sr-Cyrl-RS" sz="1200" kern="1200" dirty="0">
                <a:solidFill>
                  <a:schemeClr val="tx1"/>
                </a:solidFill>
                <a:effectLst/>
                <a:latin typeface="+mn-lt"/>
                <a:ea typeface="+mn-ea"/>
                <a:cs typeface="+mn-cs"/>
              </a:rPr>
              <a:t> sa posebnim akcentom na otpadne vode koje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nastaju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aktivnostima</a:t>
            </a:r>
            <a:r>
              <a:rPr lang="en-US" sz="1200" kern="1200" dirty="0">
                <a:solidFill>
                  <a:schemeClr val="tx1"/>
                </a:solidFill>
                <a:effectLst/>
                <a:latin typeface="+mn-lt"/>
                <a:ea typeface="+mn-ea"/>
                <a:cs typeface="+mn-cs"/>
              </a:rPr>
              <a:t> </a:t>
            </a:r>
            <a:r>
              <a:rPr lang="sr-Latn-RS" sz="1200" kern="1200" dirty="0">
                <a:solidFill>
                  <a:schemeClr val="tx1"/>
                </a:solidFill>
                <a:effectLst/>
                <a:latin typeface="+mn-lt"/>
                <a:ea typeface="+mn-ea"/>
                <a:cs typeface="+mn-cs"/>
              </a:rPr>
              <a:t>privrednih subjekata. Kako je česta praksa da privredni subjekti za odvođenje otpadnih voda koje generišu koriste sisteme za odvođenje komunalnih otpadnih voda iz naselja, gotovo je nemoguće specifično analizirati samo postupanje privrednih subjekata sa otpadnim vodama bez uvida u stanje funkcionisanja sistema za odvođenje komunalnih otpadnih voda iz naselja.</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C56B17E-BBCB-4450-8334-6D80379E8F54}" type="slidenum">
              <a:rPr lang="en-US" smtClean="0"/>
              <a:t>1</a:t>
            </a:fld>
            <a:endParaRPr lang="en-US"/>
          </a:p>
        </p:txBody>
      </p:sp>
    </p:spTree>
    <p:extLst>
      <p:ext uri="{BB962C8B-B14F-4D97-AF65-F5344CB8AC3E}">
        <p14:creationId xmlns:p14="http://schemas.microsoft.com/office/powerpoint/2010/main" val="44806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 </a:t>
            </a:r>
            <a:r>
              <a:rPr lang="en-US" dirty="0" err="1"/>
              <a:t>oko</a:t>
            </a:r>
            <a:r>
              <a:rPr lang="en-US" dirty="0"/>
              <a:t> 1.500 m</a:t>
            </a:r>
            <a:r>
              <a:rPr lang="en-US" baseline="30000" dirty="0"/>
              <a:t>3</a:t>
            </a:r>
            <a:r>
              <a:rPr lang="en-US" dirty="0"/>
              <a:t> </a:t>
            </a:r>
            <a:r>
              <a:rPr lang="en-US" dirty="0" err="1"/>
              <a:t>po</a:t>
            </a:r>
            <a:r>
              <a:rPr lang="en-US" dirty="0"/>
              <a:t> </a:t>
            </a:r>
            <a:r>
              <a:rPr lang="en-US" dirty="0" err="1"/>
              <a:t>stanovniku</a:t>
            </a:r>
            <a:r>
              <a:rPr lang="en-US" dirty="0"/>
              <a:t> </a:t>
            </a:r>
            <a:r>
              <a:rPr lang="en-US" dirty="0" err="1"/>
              <a:t>godišnje</a:t>
            </a:r>
            <a:r>
              <a:rPr lang="en-US" dirty="0"/>
              <a:t> </a:t>
            </a:r>
            <a:r>
              <a:rPr lang="en-US" dirty="0" err="1"/>
              <a:t>bruto</a:t>
            </a:r>
            <a:r>
              <a:rPr lang="en-US" dirty="0"/>
              <a:t> </a:t>
            </a:r>
            <a:r>
              <a:rPr lang="en-US" dirty="0" err="1"/>
              <a:t>svih</a:t>
            </a:r>
            <a:r>
              <a:rPr lang="en-US" dirty="0"/>
              <a:t> </a:t>
            </a:r>
            <a:r>
              <a:rPr lang="en-US" dirty="0" err="1"/>
              <a:t>voda</a:t>
            </a:r>
            <a:r>
              <a:rPr lang="en-US" dirty="0"/>
              <a:t> </a:t>
            </a:r>
            <a:r>
              <a:rPr lang="en-US" dirty="0" err="1"/>
              <a:t>sa</a:t>
            </a:r>
            <a:r>
              <a:rPr lang="en-US" dirty="0"/>
              <a:t> </a:t>
            </a:r>
            <a:r>
              <a:rPr lang="en-US" dirty="0" err="1"/>
              <a:t>svoje</a:t>
            </a:r>
            <a:r>
              <a:rPr lang="en-US" dirty="0"/>
              <a:t> </a:t>
            </a:r>
            <a:r>
              <a:rPr lang="en-US" dirty="0" err="1"/>
              <a:t>teritorije</a:t>
            </a:r>
            <a:r>
              <a:rPr lang="en-US" dirty="0"/>
              <a:t> (</a:t>
            </a:r>
            <a:r>
              <a:rPr lang="en-US" dirty="0" err="1"/>
              <a:t>navodi</a:t>
            </a:r>
            <a:r>
              <a:rPr lang="en-US" dirty="0"/>
              <a:t> se i </a:t>
            </a:r>
            <a:r>
              <a:rPr lang="en-US" dirty="0" err="1"/>
              <a:t>kao</a:t>
            </a:r>
            <a:r>
              <a:rPr lang="en-US" dirty="0"/>
              <a:t> </a:t>
            </a:r>
            <a:r>
              <a:rPr lang="en-US" dirty="0" err="1"/>
              <a:t>sopstvena</a:t>
            </a:r>
            <a:r>
              <a:rPr lang="en-US" dirty="0"/>
              <a:t> </a:t>
            </a:r>
            <a:r>
              <a:rPr lang="en-US" dirty="0" err="1"/>
              <a:t>specifična</a:t>
            </a:r>
            <a:r>
              <a:rPr lang="en-US" dirty="0"/>
              <a:t> </a:t>
            </a:r>
            <a:r>
              <a:rPr lang="en-US" dirty="0" err="1"/>
              <a:t>raspoloživost</a:t>
            </a:r>
            <a:r>
              <a:rPr lang="en-US" dirty="0"/>
              <a:t> </a:t>
            </a:r>
            <a:r>
              <a:rPr lang="en-US" dirty="0" err="1"/>
              <a:t>površinskih</a:t>
            </a:r>
            <a:r>
              <a:rPr lang="en-US" dirty="0"/>
              <a:t> </a:t>
            </a:r>
            <a:r>
              <a:rPr lang="en-US" dirty="0" err="1"/>
              <a:t>voda</a:t>
            </a:r>
            <a:r>
              <a:rPr lang="en-US" dirty="0"/>
              <a:t>), </a:t>
            </a:r>
            <a:r>
              <a:rPr lang="en-US" dirty="0" err="1"/>
              <a:t>Srbija</a:t>
            </a:r>
            <a:r>
              <a:rPr lang="en-US" dirty="0"/>
              <a:t> je </a:t>
            </a:r>
            <a:r>
              <a:rPr lang="en-US" dirty="0" err="1"/>
              <a:t>ispod</a:t>
            </a:r>
            <a:r>
              <a:rPr lang="en-US" dirty="0"/>
              <a:t> </a:t>
            </a:r>
            <a:r>
              <a:rPr lang="en-US" dirty="0" err="1"/>
              <a:t>granice</a:t>
            </a:r>
            <a:r>
              <a:rPr lang="en-US" dirty="0"/>
              <a:t> od </a:t>
            </a:r>
            <a:r>
              <a:rPr lang="en-US" dirty="0" err="1"/>
              <a:t>oko</a:t>
            </a:r>
            <a:r>
              <a:rPr lang="en-US" dirty="0"/>
              <a:t> 2.500 m</a:t>
            </a:r>
            <a:r>
              <a:rPr lang="en-US" baseline="30000" dirty="0"/>
              <a:t>3</a:t>
            </a:r>
            <a:r>
              <a:rPr lang="en-US" dirty="0"/>
              <a:t> </a:t>
            </a:r>
            <a:r>
              <a:rPr lang="en-US" dirty="0" err="1"/>
              <a:t>po</a:t>
            </a:r>
            <a:r>
              <a:rPr lang="en-US" dirty="0"/>
              <a:t> </a:t>
            </a:r>
            <a:r>
              <a:rPr lang="en-US" dirty="0" err="1"/>
              <a:t>stanovniku</a:t>
            </a:r>
            <a:r>
              <a:rPr lang="en-US" dirty="0"/>
              <a:t> </a:t>
            </a:r>
            <a:r>
              <a:rPr lang="en-US" dirty="0" err="1"/>
              <a:t>godišnje</a:t>
            </a:r>
            <a:r>
              <a:rPr lang="en-US" dirty="0"/>
              <a:t> </a:t>
            </a:r>
            <a:r>
              <a:rPr lang="en-US" dirty="0" err="1"/>
              <a:t>koje</a:t>
            </a:r>
            <a:r>
              <a:rPr lang="en-US" dirty="0"/>
              <a:t> se </a:t>
            </a:r>
            <a:r>
              <a:rPr lang="en-US" dirty="0" err="1"/>
              <a:t>smatra</a:t>
            </a:r>
            <a:r>
              <a:rPr lang="en-US" dirty="0"/>
              <a:t> </a:t>
            </a:r>
            <a:r>
              <a:rPr lang="en-US" dirty="0" err="1"/>
              <a:t>donjom</a:t>
            </a:r>
            <a:r>
              <a:rPr lang="en-US" dirty="0"/>
              <a:t> </a:t>
            </a:r>
            <a:r>
              <a:rPr lang="en-US" dirty="0" err="1"/>
              <a:t>granicom</a:t>
            </a:r>
            <a:r>
              <a:rPr lang="en-US" dirty="0"/>
              <a:t> </a:t>
            </a:r>
            <a:r>
              <a:rPr lang="en-US" dirty="0" err="1"/>
              <a:t>kojim</a:t>
            </a:r>
            <a:r>
              <a:rPr lang="en-US" dirty="0"/>
              <a:t> se </a:t>
            </a:r>
            <a:r>
              <a:rPr lang="en-US" dirty="0" err="1"/>
              <a:t>ocenjuje</a:t>
            </a:r>
            <a:r>
              <a:rPr lang="en-US" dirty="0"/>
              <a:t> </a:t>
            </a:r>
            <a:r>
              <a:rPr lang="en-US" dirty="0" err="1"/>
              <a:t>samodovoljnost</a:t>
            </a:r>
            <a:r>
              <a:rPr lang="en-US" dirty="0"/>
              <a:t> </a:t>
            </a:r>
            <a:r>
              <a:rPr lang="en-US" dirty="0" err="1"/>
              <a:t>zadovoljenja</a:t>
            </a:r>
            <a:r>
              <a:rPr lang="en-US" dirty="0"/>
              <a:t> </a:t>
            </a:r>
            <a:r>
              <a:rPr lang="en-US" dirty="0" err="1"/>
              <a:t>potreba</a:t>
            </a:r>
            <a:r>
              <a:rPr lang="en-US" dirty="0"/>
              <a:t> za </a:t>
            </a:r>
            <a:r>
              <a:rPr lang="en-US" dirty="0" err="1"/>
              <a:t>vodom</a:t>
            </a:r>
            <a:r>
              <a:rPr lang="en-US" dirty="0"/>
              <a:t> </a:t>
            </a:r>
            <a:r>
              <a:rPr lang="en-US" dirty="0" err="1"/>
              <a:t>jedne</a:t>
            </a:r>
            <a:r>
              <a:rPr lang="en-US" dirty="0"/>
              <a:t> </a:t>
            </a:r>
            <a:r>
              <a:rPr lang="en-US" dirty="0" err="1"/>
              <a:t>zemlje</a:t>
            </a:r>
            <a:r>
              <a:rPr lang="en-US" dirty="0"/>
              <a:t>, </a:t>
            </a:r>
            <a:r>
              <a:rPr lang="en-US" dirty="0" err="1"/>
              <a:t>jer</a:t>
            </a:r>
            <a:r>
              <a:rPr lang="en-US" dirty="0"/>
              <a:t> se u </a:t>
            </a:r>
            <a:r>
              <a:rPr lang="en-US" dirty="0" err="1"/>
              <a:t>tu</a:t>
            </a:r>
            <a:r>
              <a:rPr lang="en-US" dirty="0"/>
              <a:t> </a:t>
            </a:r>
            <a:r>
              <a:rPr lang="en-US" dirty="0" err="1"/>
              <a:t>količinu</a:t>
            </a:r>
            <a:r>
              <a:rPr lang="en-US" dirty="0"/>
              <a:t> </a:t>
            </a:r>
            <a:r>
              <a:rPr lang="en-US" dirty="0" err="1"/>
              <a:t>moraju</a:t>
            </a:r>
            <a:r>
              <a:rPr lang="en-US" dirty="0"/>
              <a:t> </a:t>
            </a:r>
            <a:r>
              <a:rPr lang="en-US" dirty="0" err="1"/>
              <a:t>uračunati</a:t>
            </a:r>
            <a:r>
              <a:rPr lang="en-US" dirty="0"/>
              <a:t> i </a:t>
            </a:r>
            <a:r>
              <a:rPr lang="en-US" dirty="0" err="1"/>
              <a:t>količine</a:t>
            </a:r>
            <a:r>
              <a:rPr lang="en-US" dirty="0"/>
              <a:t> </a:t>
            </a:r>
            <a:r>
              <a:rPr lang="en-US" dirty="0" err="1"/>
              <a:t>vode</a:t>
            </a:r>
            <a:r>
              <a:rPr lang="en-US" dirty="0"/>
              <a:t> </a:t>
            </a:r>
            <a:r>
              <a:rPr lang="en-US" dirty="0" err="1"/>
              <a:t>koja</a:t>
            </a:r>
            <a:r>
              <a:rPr lang="en-US" dirty="0"/>
              <a:t> se ne </a:t>
            </a:r>
            <a:r>
              <a:rPr lang="en-US" dirty="0" err="1"/>
              <a:t>smeju</a:t>
            </a:r>
            <a:r>
              <a:rPr lang="en-US" dirty="0"/>
              <a:t> </a:t>
            </a:r>
            <a:r>
              <a:rPr lang="en-US" dirty="0" err="1"/>
              <a:t>zahvatati</a:t>
            </a:r>
            <a:r>
              <a:rPr lang="en-US" dirty="0"/>
              <a:t> </a:t>
            </a:r>
            <a:r>
              <a:rPr lang="en-US" dirty="0" err="1"/>
              <a:t>zbog</a:t>
            </a:r>
            <a:r>
              <a:rPr lang="en-US" dirty="0"/>
              <a:t> </a:t>
            </a:r>
            <a:r>
              <a:rPr lang="en-US" dirty="0" err="1"/>
              <a:t>potreba</a:t>
            </a:r>
            <a:r>
              <a:rPr lang="en-US" dirty="0"/>
              <a:t> </a:t>
            </a:r>
            <a:r>
              <a:rPr lang="en-US" dirty="0" err="1"/>
              <a:t>ekosistema</a:t>
            </a:r>
            <a:r>
              <a:rPr lang="en-US" dirty="0"/>
              <a:t>. </a:t>
            </a:r>
          </a:p>
          <a:p>
            <a:endParaRPr lang="en-US" dirty="0"/>
          </a:p>
        </p:txBody>
      </p:sp>
      <p:sp>
        <p:nvSpPr>
          <p:cNvPr id="4" name="Slide Number Placeholder 3"/>
          <p:cNvSpPr>
            <a:spLocks noGrp="1"/>
          </p:cNvSpPr>
          <p:nvPr>
            <p:ph type="sldNum" sz="quarter" idx="10"/>
          </p:nvPr>
        </p:nvSpPr>
        <p:spPr/>
        <p:txBody>
          <a:bodyPr/>
          <a:lstStyle/>
          <a:p>
            <a:fld id="{AC56B17E-BBCB-4450-8334-6D80379E8F54}" type="slidenum">
              <a:rPr lang="en-US" smtClean="0"/>
              <a:t>9</a:t>
            </a:fld>
            <a:endParaRPr lang="en-US"/>
          </a:p>
        </p:txBody>
      </p:sp>
    </p:spTree>
    <p:extLst>
      <p:ext uri="{BB962C8B-B14F-4D97-AF65-F5344CB8AC3E}">
        <p14:creationId xmlns:p14="http://schemas.microsoft.com/office/powerpoint/2010/main" val="1980025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latin typeface="Calibri" panose="020F0502020204030204" pitchFamily="34" charset="0"/>
                <a:ea typeface="Times New Roman" panose="02020603050405020304" pitchFamily="18" charset="0"/>
              </a:rPr>
              <a:t>tako</a:t>
            </a:r>
            <a:r>
              <a:rPr lang="en-US" dirty="0">
                <a:latin typeface="Calibri" panose="020F0502020204030204" pitchFamily="34" charset="0"/>
                <a:ea typeface="Times New Roman" panose="02020603050405020304" pitchFamily="18" charset="0"/>
              </a:rPr>
              <a:t> da </a:t>
            </a:r>
            <a:r>
              <a:rPr lang="en-US" dirty="0" err="1">
                <a:latin typeface="Calibri" panose="020F0502020204030204" pitchFamily="34" charset="0"/>
                <a:ea typeface="Times New Roman" panose="02020603050405020304" pitchFamily="18" charset="0"/>
              </a:rPr>
              <a:t>danas</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prosečna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starost</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inspektora</a:t>
            </a:r>
            <a:r>
              <a:rPr lang="en-US" dirty="0">
                <a:latin typeface="Calibri" panose="020F0502020204030204" pitchFamily="34" charset="0"/>
                <a:ea typeface="Times New Roman" panose="02020603050405020304" pitchFamily="18" charset="0"/>
              </a:rPr>
              <a:t> u </a:t>
            </a:r>
            <a:r>
              <a:rPr lang="en-US" dirty="0" err="1">
                <a:latin typeface="Calibri" panose="020F0502020204030204" pitchFamily="34" charset="0"/>
                <a:ea typeface="Times New Roman" panose="02020603050405020304" pitchFamily="18" charset="0"/>
              </a:rPr>
              <a:t>Republici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Srbiji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iznosi</a:t>
            </a:r>
            <a:r>
              <a:rPr lang="en-US" dirty="0">
                <a:latin typeface="Calibri" panose="020F0502020204030204" pitchFamily="34" charset="0"/>
                <a:ea typeface="Times New Roman" panose="02020603050405020304" pitchFamily="18" charset="0"/>
              </a:rPr>
              <a:t> 55 </a:t>
            </a:r>
            <a:r>
              <a:rPr lang="en-US" dirty="0" err="1">
                <a:latin typeface="Calibri" panose="020F0502020204030204" pitchFamily="34" charset="0"/>
                <a:ea typeface="Times New Roman" panose="02020603050405020304" pitchFamily="18" charset="0"/>
              </a:rPr>
              <a:t>godina</a:t>
            </a:r>
            <a:r>
              <a:rPr lang="en-US" dirty="0">
                <a:latin typeface="Calibri" panose="020F0502020204030204" pitchFamily="34" charset="0"/>
                <a:ea typeface="Times New Roman" panose="02020603050405020304" pitchFamily="18" charset="0"/>
              </a:rPr>
              <a:t>, a </a:t>
            </a:r>
            <a:r>
              <a:rPr lang="en-US" dirty="0" err="1">
                <a:latin typeface="Calibri" panose="020F0502020204030204" pitchFamily="34" charset="0"/>
                <a:ea typeface="Times New Roman" panose="02020603050405020304" pitchFamily="18" charset="0"/>
              </a:rPr>
              <a:t>većina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inspekcijskih</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službi</a:t>
            </a:r>
            <a:r>
              <a:rPr lang="en-US" dirty="0">
                <a:latin typeface="Calibri" panose="020F0502020204030204" pitchFamily="34" charset="0"/>
                <a:ea typeface="Times New Roman" panose="02020603050405020304" pitchFamily="18" charset="0"/>
              </a:rPr>
              <a:t>, pored </a:t>
            </a:r>
            <a:r>
              <a:rPr lang="en-US" dirty="0" err="1">
                <a:latin typeface="Calibri" panose="020F0502020204030204" pitchFamily="34" charset="0"/>
                <a:ea typeface="Times New Roman" panose="02020603050405020304" pitchFamily="18" charset="0"/>
              </a:rPr>
              <a:t>nedovoljnog</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broja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inspektora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odnosno</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stručnih</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službenika</a:t>
            </a:r>
            <a:r>
              <a:rPr lang="en-US" dirty="0">
                <a:latin typeface="Calibri" panose="020F0502020204030204" pitchFamily="34" charset="0"/>
                <a:ea typeface="Times New Roman" panose="02020603050405020304" pitchFamily="18" charset="0"/>
              </a:rPr>
              <a:t> za </a:t>
            </a:r>
            <a:r>
              <a:rPr lang="en-US" dirty="0" err="1">
                <a:latin typeface="Calibri" panose="020F0502020204030204" pitchFamily="34" charset="0"/>
                <a:ea typeface="Times New Roman" panose="02020603050405020304" pitchFamily="18" charset="0"/>
              </a:rPr>
              <a:t>vršenje</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inspekcijskog</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nadzora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nema</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ni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neophodnu</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administrativnu</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pravnu</a:t>
            </a:r>
            <a:r>
              <a:rPr lang="en-US" dirty="0">
                <a:latin typeface="Calibri" panose="020F0502020204030204" pitchFamily="34" charset="0"/>
                <a:ea typeface="Times New Roman" panose="02020603050405020304" pitchFamily="18" charset="0"/>
              </a:rPr>
              <a:t> i IT </a:t>
            </a:r>
            <a:r>
              <a:rPr lang="en-US" dirty="0" err="1">
                <a:latin typeface="Calibri" panose="020F0502020204030204" pitchFamily="34" charset="0"/>
                <a:ea typeface="Times New Roman" panose="02020603050405020304" pitchFamily="18" charset="0"/>
              </a:rPr>
              <a:t>podršku</a:t>
            </a:r>
            <a:r>
              <a:rPr lang="en-US" dirty="0">
                <a:latin typeface="Calibri" panose="020F050202020403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AC56B17E-BBCB-4450-8334-6D80379E8F54}" type="slidenum">
              <a:rPr lang="en-US" smtClean="0"/>
              <a:t>18</a:t>
            </a:fld>
            <a:endParaRPr lang="en-US"/>
          </a:p>
        </p:txBody>
      </p:sp>
    </p:spTree>
    <p:extLst>
      <p:ext uri="{BB962C8B-B14F-4D97-AF65-F5344CB8AC3E}">
        <p14:creationId xmlns:p14="http://schemas.microsoft.com/office/powerpoint/2010/main" val="2062559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2C0F6F-1768-4842-98ED-C62FAB29317C}" type="datetimeFigureOut">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3CAA7-EF51-433A-B700-DE020F3A9D2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53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C0F6F-1768-4842-98ED-C62FAB29317C}" type="datetimeFigureOut">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190534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C0F6F-1768-4842-98ED-C62FAB29317C}" type="datetimeFigureOut">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331859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C0F6F-1768-4842-98ED-C62FAB29317C}" type="datetimeFigureOut">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121161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2C0F6F-1768-4842-98ED-C62FAB29317C}" type="datetimeFigureOut">
              <a:rPr lang="en-US" smtClean="0"/>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3CAA7-EF51-433A-B700-DE020F3A9D2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03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2C0F6F-1768-4842-98ED-C62FAB29317C}" type="datetimeFigureOut">
              <a:rPr lang="en-US" smtClean="0"/>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42868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2C0F6F-1768-4842-98ED-C62FAB29317C}" type="datetimeFigureOut">
              <a:rPr lang="en-US" smtClean="0"/>
              <a:t>12/22/2020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2017815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2C0F6F-1768-4842-98ED-C62FAB29317C}" type="datetimeFigureOut">
              <a:rPr lang="en-US" smtClean="0"/>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277216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2C0F6F-1768-4842-98ED-C62FAB29317C}" type="datetimeFigureOut">
              <a:rPr lang="en-US" smtClean="0"/>
              <a:t>12/22/2020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873CAA7-EF51-433A-B700-DE020F3A9D28}" type="slidenum">
              <a:rPr lang="en-US" smtClean="0"/>
              <a:t>‹#›</a:t>
            </a:fld>
            <a:endParaRPr lang="en-US"/>
          </a:p>
        </p:txBody>
      </p:sp>
    </p:spTree>
    <p:extLst>
      <p:ext uri="{BB962C8B-B14F-4D97-AF65-F5344CB8AC3E}">
        <p14:creationId xmlns:p14="http://schemas.microsoft.com/office/powerpoint/2010/main" val="76397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2C0F6F-1768-4842-98ED-C62FAB29317C}" type="datetimeFigureOut">
              <a:rPr lang="en-US" smtClean="0"/>
              <a:t>12/22/2020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73CAA7-EF51-433A-B700-DE020F3A9D28}" type="slidenum">
              <a:rPr lang="en-US" smtClean="0"/>
              <a:t>‹#›</a:t>
            </a:fld>
            <a:endParaRPr lang="en-US"/>
          </a:p>
        </p:txBody>
      </p:sp>
    </p:spTree>
    <p:extLst>
      <p:ext uri="{BB962C8B-B14F-4D97-AF65-F5344CB8AC3E}">
        <p14:creationId xmlns:p14="http://schemas.microsoft.com/office/powerpoint/2010/main" val="1788799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192C0F6F-1768-4842-98ED-C62FAB29317C}" type="datetimeFigureOut">
              <a:rPr lang="en-US" smtClean="0"/>
              <a:t>12/22/2020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73CAA7-EF51-433A-B700-DE020F3A9D28}" type="slidenum">
              <a:rPr lang="en-US" smtClean="0"/>
              <a:t>‹#›</a:t>
            </a:fld>
            <a:endParaRPr lang="en-US"/>
          </a:p>
        </p:txBody>
      </p:sp>
    </p:spTree>
    <p:extLst>
      <p:ext uri="{BB962C8B-B14F-4D97-AF65-F5344CB8AC3E}">
        <p14:creationId xmlns:p14="http://schemas.microsoft.com/office/powerpoint/2010/main" val="320689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2C0F6F-1768-4842-98ED-C62FAB29317C}" type="datetimeFigureOut">
              <a:rPr lang="en-US" smtClean="0"/>
              <a:t>12/22/2020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73CAA7-EF51-433A-B700-DE020F3A9D2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338713"/>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jpd.r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policy@naled.rs" TargetMode="External"/><Relationship Id="rId2" Type="http://schemas.openxmlformats.org/officeDocument/2006/relationships/hyperlink" Target="http://www.jpd.r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STANJE U OBLASTI UPRAVLJANJA OTPADNIM VODAMA</a:t>
            </a:r>
            <a:br>
              <a:rPr lang="en-US" dirty="0"/>
            </a:br>
            <a:endParaRPr lang="en-US" dirty="0"/>
          </a:p>
        </p:txBody>
      </p:sp>
      <p:sp>
        <p:nvSpPr>
          <p:cNvPr id="3" name="Subtitle 2"/>
          <p:cNvSpPr>
            <a:spLocks noGrp="1"/>
          </p:cNvSpPr>
          <p:nvPr>
            <p:ph type="subTitle" idx="1"/>
          </p:nvPr>
        </p:nvSpPr>
        <p:spPr/>
        <p:txBody>
          <a:bodyPr>
            <a:normAutofit/>
          </a:bodyPr>
          <a:lstStyle/>
          <a:p>
            <a:r>
              <a:rPr lang="sr-Latn-RS" sz="3600" i="1" dirty="0">
                <a:solidFill>
                  <a:srgbClr val="FF0000"/>
                </a:solidFill>
              </a:rPr>
              <a:t>360</a:t>
            </a:r>
            <a:r>
              <a:rPr lang="sr-Latn-RS" sz="3600" i="1" baseline="30000" dirty="0">
                <a:solidFill>
                  <a:srgbClr val="FF0000"/>
                </a:solidFill>
              </a:rPr>
              <a:t>0</a:t>
            </a:r>
            <a:r>
              <a:rPr lang="sr-Latn-RS" sz="3600" i="1" dirty="0">
                <a:solidFill>
                  <a:srgbClr val="FF0000"/>
                </a:solidFill>
              </a:rPr>
              <a:t> Analiza</a:t>
            </a:r>
            <a:br>
              <a:rPr lang="sr-Latn-RS" sz="3600" i="1" dirty="0">
                <a:solidFill>
                  <a:srgbClr val="FF0000"/>
                </a:solidFill>
              </a:rPr>
            </a:br>
            <a:endParaRPr lang="sr-Latn-RS" sz="3600" dirty="0">
              <a:solidFill>
                <a:srgbClr val="FF0000"/>
              </a:solidFill>
            </a:endParaRPr>
          </a:p>
        </p:txBody>
      </p:sp>
    </p:spTree>
    <p:extLst>
      <p:ext uri="{BB962C8B-B14F-4D97-AF65-F5344CB8AC3E}">
        <p14:creationId xmlns:p14="http://schemas.microsoft.com/office/powerpoint/2010/main" val="3105989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09999" y="718457"/>
            <a:ext cx="8772002" cy="4464452"/>
          </a:xfrm>
          <a:prstGeom prst="rect">
            <a:avLst/>
          </a:prstGeom>
        </p:spPr>
      </p:pic>
      <p:sp>
        <p:nvSpPr>
          <p:cNvPr id="3" name="Rectangle 2"/>
          <p:cNvSpPr/>
          <p:nvPr/>
        </p:nvSpPr>
        <p:spPr>
          <a:xfrm>
            <a:off x="523090" y="5355674"/>
            <a:ext cx="12288819" cy="646331"/>
          </a:xfrm>
          <a:prstGeom prst="rect">
            <a:avLst/>
          </a:prstGeom>
        </p:spPr>
        <p:txBody>
          <a:bodyPr wrap="square">
            <a:spAutoFit/>
          </a:bodyPr>
          <a:lstStyle/>
          <a:p>
            <a:r>
              <a:rPr lang="sr-Latn-RS" dirty="0"/>
              <a:t>Dominantno zagađivanje voda u Republici Srbiji azotom i fosforom potiče iz komunalnih i industrijskih izvora koji preko kanalizacionih sistema svoje neprečišćene otpadne vode ispuštaju u vodoprijemnike</a:t>
            </a:r>
          </a:p>
        </p:txBody>
      </p:sp>
      <p:sp>
        <p:nvSpPr>
          <p:cNvPr id="4" name="Rectangle 3"/>
          <p:cNvSpPr/>
          <p:nvPr/>
        </p:nvSpPr>
        <p:spPr>
          <a:xfrm>
            <a:off x="87854" y="176360"/>
            <a:ext cx="12016291" cy="369332"/>
          </a:xfrm>
          <a:prstGeom prst="rect">
            <a:avLst/>
          </a:prstGeom>
        </p:spPr>
        <p:txBody>
          <a:bodyPr wrap="square">
            <a:spAutoFit/>
          </a:bodyPr>
          <a:lstStyle/>
          <a:p>
            <a:r>
              <a:rPr lang="sr-Latn-RS" dirty="0"/>
              <a:t>Podaci o bilansu emisija teških metala (arsen, kadmijum, bakar, cink, olovo, živa, nikl i hrom) u otpadnim vodama za 2018. god</a:t>
            </a:r>
            <a:r>
              <a:rPr lang="en-US" dirty="0"/>
              <a:t>.</a:t>
            </a:r>
          </a:p>
        </p:txBody>
      </p:sp>
    </p:spTree>
    <p:extLst>
      <p:ext uri="{BB962C8B-B14F-4D97-AF65-F5344CB8AC3E}">
        <p14:creationId xmlns:p14="http://schemas.microsoft.com/office/powerpoint/2010/main" val="59604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786" y="101047"/>
            <a:ext cx="4747390" cy="470000"/>
          </a:xfrm>
          <a:prstGeom prst="rect">
            <a:avLst/>
          </a:prstGeom>
        </p:spPr>
        <p:txBody>
          <a:bodyPr wrap="none">
            <a:spAutoFit/>
          </a:bodyPr>
          <a:lstStyle/>
          <a:p>
            <a:pPr algn="just">
              <a:lnSpc>
                <a:spcPct val="107000"/>
              </a:lnSpc>
              <a:spcBef>
                <a:spcPts val="600"/>
              </a:spcBef>
            </a:pPr>
            <a:r>
              <a:rPr lang="sr-Latn-RS" sz="2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Izveštavanje privrednih subjekata</a:t>
            </a:r>
            <a:endParaRPr lang="sr-Latn-RS" sz="2400" i="1" dirty="0">
              <a:solidFill>
                <a:srgbClr val="FF000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13678" y="677093"/>
            <a:ext cx="11781098" cy="3506216"/>
          </a:xfrm>
          <a:prstGeom prst="rect">
            <a:avLst/>
          </a:prstGeom>
        </p:spPr>
        <p:txBody>
          <a:bodyPr wrap="square">
            <a:spAutoFit/>
          </a:bodyPr>
          <a:lstStyle/>
          <a:p>
            <a:pPr algn="just">
              <a:lnSpc>
                <a:spcPct val="107000"/>
              </a:lnSpc>
              <a:spcBef>
                <a:spcPts val="600"/>
              </a:spcBef>
            </a:pPr>
            <a:r>
              <a:rPr lang="sr-Latn-RS" b="1">
                <a:latin typeface="Calibri" panose="020F0502020204030204" pitchFamily="34" charset="0"/>
                <a:ea typeface="Calibri" panose="020F0502020204030204" pitchFamily="34" charset="0"/>
                <a:cs typeface="Calibri" panose="020F0502020204030204" pitchFamily="34" charset="0"/>
              </a:rPr>
              <a:t>1)	</a:t>
            </a:r>
            <a:r>
              <a:rPr lang="sr-Latn-RS">
                <a:latin typeface="Calibri" panose="020F0502020204030204" pitchFamily="34" charset="0"/>
                <a:ea typeface="Calibri" panose="020F0502020204030204" pitchFamily="34" charset="0"/>
                <a:cs typeface="Calibri" panose="020F0502020204030204" pitchFamily="34" charset="0"/>
              </a:rPr>
              <a:t>Posedovanja vodne dozvole - </a:t>
            </a:r>
            <a:r>
              <a:rPr lang="sr-Latn-RS" b="1">
                <a:latin typeface="Calibri" panose="020F0502020204030204" pitchFamily="34" charset="0"/>
                <a:ea typeface="Calibri" panose="020F0502020204030204" pitchFamily="34" charset="0"/>
                <a:cs typeface="Calibri" panose="020F0502020204030204" pitchFamily="34" charset="0"/>
              </a:rPr>
              <a:t>Vodnu dozvolu</a:t>
            </a:r>
            <a:r>
              <a:rPr lang="sr-Latn-RS">
                <a:latin typeface="Calibri" panose="020F0502020204030204" pitchFamily="34" charset="0"/>
                <a:ea typeface="Calibri" panose="020F0502020204030204" pitchFamily="34" charset="0"/>
                <a:cs typeface="Calibri" panose="020F0502020204030204" pitchFamily="34" charset="0"/>
              </a:rPr>
              <a:t> trebalo bi da poseduju gotovo svi privredni subjekti koji posluju sa vodama u najširem smislu, preciznije, vodnom dozvolom se utvrđuju način, uslovi i obim korišćenja voda, način, uslovi i obim ispuštanja otpadnih voda, skladištenja i ispuštanja hazardnih i drugih supstanci koje mogu zagaditi vodu, kao i uslovi za druge radove kojima se utiče na vodni režim. </a:t>
            </a:r>
          </a:p>
          <a:p>
            <a:pPr algn="just">
              <a:lnSpc>
                <a:spcPct val="107000"/>
              </a:lnSpc>
              <a:spcBef>
                <a:spcPts val="600"/>
              </a:spcBef>
            </a:pPr>
            <a:endParaRPr lang="sr-Latn-RS">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sr-Latn-RS" b="1">
                <a:latin typeface="Calibri" panose="020F0502020204030204" pitchFamily="34" charset="0"/>
                <a:ea typeface="Calibri" panose="020F0502020204030204" pitchFamily="34" charset="0"/>
                <a:cs typeface="Calibri" panose="020F0502020204030204" pitchFamily="34" charset="0"/>
              </a:rPr>
              <a:t>2)</a:t>
            </a:r>
            <a:r>
              <a:rPr lang="sr-Latn-RS">
                <a:latin typeface="Calibri" panose="020F0502020204030204" pitchFamily="34" charset="0"/>
                <a:ea typeface="Calibri" panose="020F0502020204030204" pitchFamily="34" charset="0"/>
                <a:cs typeface="Calibri" panose="020F0502020204030204" pitchFamily="34" charset="0"/>
              </a:rPr>
              <a:t>	Obaveza izveštavanja - Zagađenja životne sredine</a:t>
            </a:r>
            <a:r>
              <a:rPr lang="sr-Latn-RS" b="1">
                <a:latin typeface="Calibri" panose="020F0502020204030204" pitchFamily="34" charset="0"/>
                <a:ea typeface="Calibri" panose="020F0502020204030204" pitchFamily="34" charset="0"/>
                <a:cs typeface="Calibri" panose="020F0502020204030204" pitchFamily="34" charset="0"/>
              </a:rPr>
              <a:t> </a:t>
            </a:r>
            <a:r>
              <a:rPr lang="sr-Latn-RS">
                <a:latin typeface="Calibri" panose="020F0502020204030204" pitchFamily="34" charset="0"/>
                <a:ea typeface="Calibri" panose="020F0502020204030204" pitchFamily="34" charset="0"/>
                <a:cs typeface="Calibri" panose="020F0502020204030204" pitchFamily="34" charset="0"/>
              </a:rPr>
              <a:t>- Agenciji za životnu sredinu - Zakonom o vodama utvrđena je obaveza merenja količine i ispitivanja kvaliteta otpadnih voda, tako što je utvrđeno da je privredni subjekt (prepoznat na osnovu člana 98 ) dužan da postavi uređaje za merenje i kontinuirano meri </a:t>
            </a:r>
            <a:r>
              <a:rPr lang="sr-Latn-RS" b="1">
                <a:latin typeface="Calibri" panose="020F0502020204030204" pitchFamily="34" charset="0"/>
                <a:ea typeface="Calibri" panose="020F0502020204030204" pitchFamily="34" charset="0"/>
                <a:cs typeface="Calibri" panose="020F0502020204030204" pitchFamily="34" charset="0"/>
              </a:rPr>
              <a:t>količine otpadnih voda, da ispituje parametre kvaliteta otpadnih voda i njihov uticaj na recipijent</a:t>
            </a:r>
            <a:r>
              <a:rPr lang="sr-Latn-RS">
                <a:latin typeface="Calibri" panose="020F0502020204030204" pitchFamily="34" charset="0"/>
                <a:ea typeface="Calibri" panose="020F0502020204030204" pitchFamily="34" charset="0"/>
                <a:cs typeface="Calibri" panose="020F0502020204030204" pitchFamily="34" charset="0"/>
              </a:rPr>
              <a:t>, da izveštaje o izvršenim merenjima čuva najmanje pet godina i da iste dostavlja javnom vodoprivrednom preduzeću, ministarstvu nadležnom za poslove zaštite životne sredine i </a:t>
            </a:r>
            <a:r>
              <a:rPr lang="sr-Latn-RS" b="1">
                <a:latin typeface="Calibri" panose="020F0502020204030204" pitchFamily="34" charset="0"/>
                <a:ea typeface="Calibri" panose="020F0502020204030204" pitchFamily="34" charset="0"/>
                <a:cs typeface="Calibri" panose="020F0502020204030204" pitchFamily="34" charset="0"/>
              </a:rPr>
              <a:t>Agenciji za životnu sredinu jednom godišnje</a:t>
            </a:r>
            <a:r>
              <a:rPr lang="sr-Latn-RS">
                <a:latin typeface="Calibri" panose="020F0502020204030204" pitchFamily="34" charset="0"/>
                <a:ea typeface="Calibri" panose="020F0502020204030204" pitchFamily="34" charset="0"/>
                <a:cs typeface="Calibri" panose="020F0502020204030204" pitchFamily="34" charset="0"/>
              </a:rPr>
              <a:t>.</a:t>
            </a:r>
            <a:endParaRPr lang="sr-Latn-RS">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0" y="4395402"/>
            <a:ext cx="7252113" cy="461665"/>
          </a:xfrm>
          <a:prstGeom prst="rect">
            <a:avLst/>
          </a:prstGeom>
        </p:spPr>
        <p:txBody>
          <a:bodyPr wrap="none">
            <a:spAutoFit/>
          </a:bodyPr>
          <a:lstStyle/>
          <a:p>
            <a:r>
              <a:rPr lang="sr-Latn-RS" sz="2400" i="1" dirty="0">
                <a:solidFill>
                  <a:srgbClr val="FF0000"/>
                </a:solidFill>
              </a:rPr>
              <a:t>   Kontrola sprovođenja praćenja kvaliteta otpadnih voda</a:t>
            </a:r>
          </a:p>
        </p:txBody>
      </p:sp>
      <p:sp>
        <p:nvSpPr>
          <p:cNvPr id="5" name="Rectangle 4"/>
          <p:cNvSpPr/>
          <p:nvPr/>
        </p:nvSpPr>
        <p:spPr>
          <a:xfrm>
            <a:off x="213678" y="5069160"/>
            <a:ext cx="11520113" cy="1200329"/>
          </a:xfrm>
          <a:prstGeom prst="rect">
            <a:avLst/>
          </a:prstGeom>
        </p:spPr>
        <p:txBody>
          <a:bodyPr wrap="square">
            <a:spAutoFit/>
          </a:bodyPr>
          <a:lstStyle/>
          <a:p>
            <a:r>
              <a:rPr lang="sr-Latn-RS"/>
              <a:t>Tokom 2018. godine, Sektor za nadzor i predostrožnost u životnoj sredini je izvršio 1 552 inspekcijska nadzora i doneo 1 202 rešenja;</a:t>
            </a:r>
          </a:p>
          <a:p>
            <a:r>
              <a:rPr lang="sr-Latn-RS"/>
              <a:t>U 2018. godini inspektori za zaštitu životne sredine su podneli ukupno 88 zahteva za pokretanje prekršajnog postupka, 39 prijava za pokretanje postupka za privredni prestup i 4 krivične prijave.</a:t>
            </a:r>
          </a:p>
        </p:txBody>
      </p:sp>
    </p:spTree>
    <p:extLst>
      <p:ext uri="{BB962C8B-B14F-4D97-AF65-F5344CB8AC3E}">
        <p14:creationId xmlns:p14="http://schemas.microsoft.com/office/powerpoint/2010/main" val="173369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822" y="0"/>
            <a:ext cx="4551695" cy="470000"/>
          </a:xfrm>
          <a:prstGeom prst="rect">
            <a:avLst/>
          </a:prstGeom>
        </p:spPr>
        <p:txBody>
          <a:bodyPr wrap="none">
            <a:spAutoFit/>
          </a:bodyPr>
          <a:lstStyle/>
          <a:p>
            <a:pPr algn="just">
              <a:lnSpc>
                <a:spcPct val="107000"/>
              </a:lnSpc>
              <a:spcBef>
                <a:spcPts val="600"/>
              </a:spcBef>
            </a:pPr>
            <a:r>
              <a:rPr lang="sr-Latn-RS" sz="2400" b="1" i="1">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Intervjui sa privrednim subjektima</a:t>
            </a:r>
            <a:endParaRPr lang="sr-Latn-RS" sz="2400" b="1" i="1">
              <a:solidFill>
                <a:srgbClr val="FF000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12271" y="758638"/>
            <a:ext cx="11945412" cy="7848302"/>
          </a:xfrm>
          <a:prstGeom prst="rect">
            <a:avLst/>
          </a:prstGeom>
        </p:spPr>
        <p:txBody>
          <a:bodyPr wrap="square">
            <a:spAutoFit/>
          </a:bodyPr>
          <a:lstStyle/>
          <a:p>
            <a:pPr marL="285750" indent="-285750">
              <a:buFont typeface="Wingdings" panose="05000000000000000000" pitchFamily="2" charset="2"/>
              <a:buChar char="§"/>
            </a:pPr>
            <a:r>
              <a:rPr lang="sr-Latn-RS" dirty="0">
                <a:latin typeface="Calibri" panose="020F0502020204030204" pitchFamily="34" charset="0"/>
                <a:ea typeface="Calibri" panose="020F0502020204030204" pitchFamily="34" charset="0"/>
              </a:rPr>
              <a:t>Upoznati su sa zakonskom regulativom u oblasti upravljanja otpadnim vodama</a:t>
            </a:r>
          </a:p>
          <a:p>
            <a:pPr marL="285750" indent="-285750">
              <a:buFont typeface="Wingdings" panose="05000000000000000000" pitchFamily="2" charset="2"/>
              <a:buChar char="§"/>
            </a:pPr>
            <a:r>
              <a:rPr lang="sr-Latn-RS" dirty="0"/>
              <a:t>Motivi  za pokretanje investivije izgradnje postrojenja bili su im</a:t>
            </a:r>
          </a:p>
          <a:p>
            <a:r>
              <a:rPr lang="sr-Latn-RS" dirty="0"/>
              <a:t>		-	Odgovornost</a:t>
            </a:r>
          </a:p>
          <a:p>
            <a:r>
              <a:rPr lang="sr-Latn-RS" dirty="0">
                <a:latin typeface="Calibri" panose="020F0502020204030204" pitchFamily="34" charset="0"/>
                <a:ea typeface="Calibri" panose="020F0502020204030204" pitchFamily="34" charset="0"/>
              </a:rPr>
              <a:t>		-	Finansijska sredstva za naknade ili </a:t>
            </a:r>
          </a:p>
          <a:p>
            <a:r>
              <a:rPr lang="sr-Latn-RS" dirty="0">
                <a:latin typeface="Calibri" panose="020F0502020204030204" pitchFamily="34" charset="0"/>
                <a:ea typeface="Calibri" panose="020F0502020204030204" pitchFamily="34" charset="0"/>
              </a:rPr>
              <a:t>		-	Interni zahtevi za dostizanje standard</a:t>
            </a:r>
          </a:p>
          <a:p>
            <a:pPr marL="285750" indent="-285750">
              <a:buFont typeface="Wingdings" panose="05000000000000000000" pitchFamily="2" charset="2"/>
              <a:buChar char="§"/>
            </a:pPr>
            <a:endParaRPr lang="sr-Latn-RS" dirty="0">
              <a:latin typeface="Calibri" panose="020F0502020204030204" pitchFamily="34" charset="0"/>
              <a:ea typeface="Calibri" panose="020F0502020204030204" pitchFamily="34" charset="0"/>
            </a:endParaRPr>
          </a:p>
          <a:p>
            <a:pPr marL="285750" indent="-285750">
              <a:buFont typeface="Wingdings" panose="05000000000000000000" pitchFamily="2" charset="2"/>
              <a:buChar char="§"/>
            </a:pPr>
            <a:r>
              <a:rPr lang="sr-Latn-RS" dirty="0"/>
              <a:t>Prilikom odluke o investiciji izgradnje postrojenja za prečišćavanje otpadnih voda </a:t>
            </a:r>
            <a:r>
              <a:rPr lang="sr-Latn-RS" b="1" dirty="0"/>
              <a:t>ne postoji jasan putokaz </a:t>
            </a:r>
            <a:r>
              <a:rPr lang="sr-Latn-RS" dirty="0"/>
              <a:t>za procedure</a:t>
            </a:r>
          </a:p>
          <a:p>
            <a:pPr marL="285750" indent="-285750">
              <a:buFont typeface="Wingdings" panose="05000000000000000000" pitchFamily="2" charset="2"/>
              <a:buChar char="§"/>
            </a:pPr>
            <a:r>
              <a:rPr lang="sr-Latn-RS" dirty="0"/>
              <a:t>Prilikom odluke o investiciji izgradnje postrojenja za prečišćavanje otpadnih voda </a:t>
            </a:r>
            <a:r>
              <a:rPr lang="sr-Latn-RS" b="1" dirty="0"/>
              <a:t>ne postoji jasan putokaz </a:t>
            </a:r>
            <a:r>
              <a:rPr lang="sr-Latn-RS" dirty="0"/>
              <a:t>za izračunavanje isplativosti investicije </a:t>
            </a:r>
          </a:p>
          <a:p>
            <a:pPr marL="285750" indent="-285750">
              <a:buFont typeface="Wingdings" panose="05000000000000000000" pitchFamily="2" charset="2"/>
              <a:buChar char="§"/>
            </a:pPr>
            <a:r>
              <a:rPr lang="sr-Latn-RS" dirty="0"/>
              <a:t>Teško je da sagledaju benefite izgrađanog postrojenja</a:t>
            </a:r>
          </a:p>
          <a:p>
            <a:pPr marL="285750" indent="-285750">
              <a:buFont typeface="Wingdings" panose="05000000000000000000" pitchFamily="2" charset="2"/>
              <a:buChar char="§"/>
            </a:pPr>
            <a:r>
              <a:rPr lang="sr-Latn-RS" dirty="0"/>
              <a:t>Nedostatak kapaciteta prilikom planiranja izgradnje postrojenja i prilikom realizacije </a:t>
            </a:r>
          </a:p>
          <a:p>
            <a:pPr marL="285750" indent="-285750">
              <a:buFont typeface="Wingdings" panose="05000000000000000000" pitchFamily="2" charset="2"/>
              <a:buChar char="§"/>
            </a:pPr>
            <a:r>
              <a:rPr lang="sr-Latn-RS" dirty="0"/>
              <a:t>Većina privrednih subjekata ima pozitivno iskustvo sa inspekcijom</a:t>
            </a:r>
          </a:p>
          <a:p>
            <a:pPr marL="285750" indent="-285750">
              <a:buFont typeface="Wingdings" panose="05000000000000000000" pitchFamily="2" charset="2"/>
              <a:buChar char="§"/>
            </a:pPr>
            <a:r>
              <a:rPr lang="sr-Latn-RS" dirty="0"/>
              <a:t>Većina privrednih subjekata je zadovoljna radom laboratorija</a:t>
            </a:r>
          </a:p>
          <a:p>
            <a:pPr marL="285750" indent="-285750">
              <a:buFont typeface="Wingdings" panose="05000000000000000000" pitchFamily="2" charset="2"/>
              <a:buChar char="§"/>
            </a:pPr>
            <a:r>
              <a:rPr lang="sr-Latn-RS" dirty="0"/>
              <a:t>Savetodavna uloga nije prisutna u inspekcijskim pregledima</a:t>
            </a:r>
          </a:p>
          <a:p>
            <a:pPr marL="285750" indent="-285750">
              <a:buFont typeface="Wingdings" panose="05000000000000000000" pitchFamily="2" charset="2"/>
              <a:buChar char="§"/>
            </a:pPr>
            <a:r>
              <a:rPr lang="sr-Latn-RS" dirty="0">
                <a:latin typeface="Calibri" panose="020F0502020204030204" pitchFamily="34" charset="0"/>
                <a:ea typeface="Calibri" panose="020F0502020204030204" pitchFamily="34" charset="0"/>
              </a:rPr>
              <a:t>Postoji preklapanje inspekcija</a:t>
            </a:r>
          </a:p>
          <a:p>
            <a:pPr marL="285750" indent="-285750">
              <a:buFont typeface="Wingdings" panose="05000000000000000000" pitchFamily="2" charset="2"/>
              <a:buChar char="§"/>
            </a:pPr>
            <a:r>
              <a:rPr lang="sr-Latn-RS" dirty="0">
                <a:latin typeface="Calibri" panose="020F0502020204030204" pitchFamily="34" charset="0"/>
                <a:ea typeface="Calibri" panose="020F0502020204030204" pitchFamily="34" charset="0"/>
              </a:rPr>
              <a:t>Izveštavanje o kvalitetu otpadnih voda nije problem</a:t>
            </a:r>
          </a:p>
          <a:p>
            <a:pPr marL="285750" indent="-285750">
              <a:buFont typeface="Wingdings" panose="05000000000000000000" pitchFamily="2" charset="2"/>
              <a:buChar char="§"/>
            </a:pPr>
            <a:r>
              <a:rPr lang="sr-Latn-RS" dirty="0"/>
              <a:t>Rokovi za dostizanje standarda su okarakterisani kao </a:t>
            </a:r>
            <a:r>
              <a:rPr lang="sr-Latn-RS" b="1" dirty="0"/>
              <a:t>nerealni</a:t>
            </a:r>
            <a:r>
              <a:rPr lang="sr-Latn-RS" dirty="0"/>
              <a:t> za većinu privrednih subjekata</a:t>
            </a:r>
          </a:p>
          <a:p>
            <a:pPr marL="285750" indent="-285750">
              <a:buFont typeface="Wingdings" panose="05000000000000000000" pitchFamily="2" charset="2"/>
              <a:buChar char="§"/>
            </a:pPr>
            <a:r>
              <a:rPr lang="sr-Latn-RS" dirty="0"/>
              <a:t>Istakli su dobru saradnju, česte korporativne aktivnosti podrške zajednici, shodno oblasti delovanja. </a:t>
            </a:r>
          </a:p>
          <a:p>
            <a:pPr marL="285750" indent="-285750">
              <a:buFont typeface="Wingdings" panose="05000000000000000000" pitchFamily="2" charset="2"/>
              <a:buChar char="§"/>
            </a:pPr>
            <a:r>
              <a:rPr lang="sr-Latn-RS" dirty="0"/>
              <a:t>Akcenat je na podsticajima koje bi država morala da daje </a:t>
            </a:r>
          </a:p>
          <a:p>
            <a:pPr marL="285750" indent="-285750">
              <a:buFont typeface="Wingdings" panose="05000000000000000000" pitchFamily="2" charset="2"/>
              <a:buChar char="§"/>
            </a:pPr>
            <a:r>
              <a:rPr lang="sr-Latn-RS" dirty="0"/>
              <a:t>Generalno stanje je ocenjeno kao loše</a:t>
            </a:r>
          </a:p>
          <a:p>
            <a:pPr marL="285750" indent="-285750">
              <a:buFont typeface="Wingdings" panose="05000000000000000000" pitchFamily="2" charset="2"/>
              <a:buChar char="§"/>
            </a:pPr>
            <a:endParaRPr lang="sr-Latn-RS" dirty="0">
              <a:latin typeface="Calibri" panose="020F0502020204030204" pitchFamily="34" charset="0"/>
            </a:endParaRPr>
          </a:p>
          <a:p>
            <a:pPr marL="285750" indent="-285750">
              <a:buFont typeface="Wingdings" panose="05000000000000000000" pitchFamily="2" charset="2"/>
              <a:buChar char="§"/>
            </a:pPr>
            <a:endParaRPr lang="sr-Latn-RS" dirty="0">
              <a:latin typeface="Calibri" panose="020F0502020204030204" pitchFamily="34" charset="0"/>
            </a:endParaRPr>
          </a:p>
          <a:p>
            <a:pPr marL="285750" indent="-285750">
              <a:buFont typeface="Wingdings" panose="05000000000000000000" pitchFamily="2" charset="2"/>
              <a:buChar char="§"/>
            </a:pPr>
            <a:endParaRPr lang="sr-Latn-RS" dirty="0">
              <a:latin typeface="Calibri" panose="020F0502020204030204" pitchFamily="34" charset="0"/>
            </a:endParaRPr>
          </a:p>
          <a:p>
            <a:pPr marL="285750" indent="-285750">
              <a:buFont typeface="Wingdings" panose="05000000000000000000" pitchFamily="2" charset="2"/>
              <a:buChar char="§"/>
            </a:pPr>
            <a:endParaRPr lang="sr-Latn-RS" dirty="0">
              <a:latin typeface="Calibri" panose="020F0502020204030204" pitchFamily="34" charset="0"/>
            </a:endParaRPr>
          </a:p>
          <a:p>
            <a:pPr marL="285750" indent="-285750">
              <a:buFont typeface="Wingdings" panose="05000000000000000000" pitchFamily="2" charset="2"/>
              <a:buChar char="§"/>
            </a:pPr>
            <a:endParaRPr lang="sr-Latn-RS" dirty="0">
              <a:latin typeface="Calibri" panose="020F0502020204030204" pitchFamily="34" charset="0"/>
            </a:endParaRPr>
          </a:p>
          <a:p>
            <a:endParaRPr lang="sr-Latn-RS" dirty="0">
              <a:latin typeface="Calibri" panose="020F0502020204030204" pitchFamily="34" charset="0"/>
            </a:endParaRPr>
          </a:p>
          <a:p>
            <a:endParaRPr lang="sr-Latn-RS" dirty="0">
              <a:latin typeface="Calibri" panose="020F0502020204030204" pitchFamily="34" charset="0"/>
            </a:endParaRPr>
          </a:p>
          <a:p>
            <a:endParaRPr lang="sr-Latn-RS" dirty="0"/>
          </a:p>
        </p:txBody>
      </p:sp>
    </p:spTree>
    <p:extLst>
      <p:ext uri="{BB962C8B-B14F-4D97-AF65-F5344CB8AC3E}">
        <p14:creationId xmlns:p14="http://schemas.microsoft.com/office/powerpoint/2010/main" val="2640074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817" y="136450"/>
            <a:ext cx="3350917" cy="470000"/>
          </a:xfrm>
          <a:prstGeom prst="rect">
            <a:avLst/>
          </a:prstGeom>
        </p:spPr>
        <p:txBody>
          <a:bodyPr wrap="none">
            <a:spAutoFit/>
          </a:bodyPr>
          <a:lstStyle/>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Intervjui sa inspektorima</a:t>
            </a:r>
            <a:endParaRPr lang="en-US" sz="2400" b="1" i="1" dirty="0">
              <a:solidFill>
                <a:srgbClr val="FF000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189311" y="731345"/>
            <a:ext cx="11763203" cy="5078313"/>
          </a:xfrm>
          <a:prstGeom prst="rect">
            <a:avLst/>
          </a:prstGeom>
        </p:spPr>
        <p:txBody>
          <a:bodyPr wrap="square">
            <a:spAutoFit/>
          </a:bodyPr>
          <a:lstStyle/>
          <a:p>
            <a:pPr marL="285750" indent="-285750">
              <a:buFont typeface="Arial" panose="020B0604020202020204" pitchFamily="34" charset="0"/>
              <a:buChar char="•"/>
            </a:pPr>
            <a:r>
              <a:rPr lang="sr-Latn-RS" dirty="0">
                <a:latin typeface="Calibri" panose="020F0502020204030204" pitchFamily="34" charset="0"/>
                <a:ea typeface="Calibri" panose="020F0502020204030204" pitchFamily="34" charset="0"/>
              </a:rPr>
              <a:t>Oslanjaju se na lokalni registar izvora zagađenja (dobro koncipirano ali nedovoljno implemenirano u praksi)</a:t>
            </a:r>
          </a:p>
          <a:p>
            <a:pPr marL="285750" indent="-285750">
              <a:buFont typeface="Arial" panose="020B0604020202020204" pitchFamily="34" charset="0"/>
              <a:buChar char="•"/>
            </a:pPr>
            <a:r>
              <a:rPr lang="sr-Latn-RS" dirty="0"/>
              <a:t>Nedostaju baze podataka </a:t>
            </a:r>
          </a:p>
          <a:p>
            <a:pPr marL="285750" indent="-285750">
              <a:buFont typeface="Arial" panose="020B0604020202020204" pitchFamily="34" charset="0"/>
              <a:buChar char="•"/>
            </a:pPr>
            <a:r>
              <a:rPr lang="sr-Latn-RS" dirty="0"/>
              <a:t>Nedostaju obuke, adekvatne instrukcije za privredne subjekte o pravilnom da izveštavanju</a:t>
            </a:r>
          </a:p>
          <a:p>
            <a:pPr marL="285750" indent="-285750">
              <a:buFont typeface="Arial" panose="020B0604020202020204" pitchFamily="34" charset="0"/>
              <a:buChar char="•"/>
            </a:pPr>
            <a:r>
              <a:rPr lang="sr-Latn-RS" dirty="0"/>
              <a:t>Popunjeni podaci u velikom procentu nisu validni </a:t>
            </a:r>
          </a:p>
          <a:p>
            <a:pPr marL="285750" indent="-285750">
              <a:buFont typeface="Arial" panose="020B0604020202020204" pitchFamily="34" charset="0"/>
              <a:buChar char="•"/>
            </a:pPr>
            <a:r>
              <a:rPr lang="sr-Latn-RS" dirty="0"/>
              <a:t>Na terenu je takođe veoma mali broj ispravnih merača proticaja otpadnih voda</a:t>
            </a:r>
          </a:p>
          <a:p>
            <a:pPr marL="285750" indent="-285750">
              <a:buFont typeface="Arial" panose="020B0604020202020204" pitchFamily="34" charset="0"/>
              <a:buChar char="•"/>
            </a:pPr>
            <a:r>
              <a:rPr lang="sr-Latn-RS" dirty="0"/>
              <a:t>Generisani ukupni podaci o količinama otpadnih voda su upitni</a:t>
            </a:r>
          </a:p>
          <a:p>
            <a:pPr marL="285750" indent="-285750">
              <a:buFont typeface="Arial" panose="020B0604020202020204" pitchFamily="34" charset="0"/>
              <a:buChar char="•"/>
            </a:pPr>
            <a:r>
              <a:rPr lang="sr-Latn-RS" dirty="0"/>
              <a:t>Inspektori nemaju kapaciteta da se bave savetodavnim poslovima</a:t>
            </a:r>
          </a:p>
          <a:p>
            <a:pPr marL="285750" indent="-285750">
              <a:buFont typeface="Arial" panose="020B0604020202020204" pitchFamily="34" charset="0"/>
              <a:buChar char="•"/>
            </a:pPr>
            <a:r>
              <a:rPr lang="sr-Latn-RS" dirty="0"/>
              <a:t>Uloga inspekcije je bitna, ali su kapaciteti minimalni i nedovoljni </a:t>
            </a:r>
          </a:p>
          <a:p>
            <a:pPr marL="285750" indent="-285750">
              <a:buFont typeface="Arial" panose="020B0604020202020204" pitchFamily="34" charset="0"/>
              <a:buChar char="•"/>
            </a:pPr>
            <a:r>
              <a:rPr lang="sr-Latn-RS" dirty="0"/>
              <a:t>Na lokalnom nivou su evidentirana preklapanja komunalne inspekcije i inspekcije zaštite životne sredine</a:t>
            </a:r>
          </a:p>
          <a:p>
            <a:pPr marL="285750" indent="-285750">
              <a:buFont typeface="Arial" panose="020B0604020202020204" pitchFamily="34" charset="0"/>
              <a:buChar char="•"/>
            </a:pPr>
            <a:r>
              <a:rPr lang="sr-Latn-RS" dirty="0"/>
              <a:t>Postoji preklapanje nadležnosti i sa vodoprivrednom inspekcijom</a:t>
            </a:r>
          </a:p>
          <a:p>
            <a:pPr marL="285750" indent="-285750">
              <a:buFont typeface="Arial" panose="020B0604020202020204" pitchFamily="34" charset="0"/>
              <a:buChar char="•"/>
            </a:pPr>
            <a:r>
              <a:rPr lang="sr-Latn-RS" dirty="0"/>
              <a:t>Efekti inspekcijskih obilazaka su minorni obzirom na kapacitete inspekcije spram broja privrednih subjekata.</a:t>
            </a:r>
          </a:p>
          <a:p>
            <a:pPr marL="285750" indent="-285750">
              <a:buFont typeface="Arial" panose="020B0604020202020204" pitchFamily="34" charset="0"/>
              <a:buChar char="•"/>
            </a:pPr>
            <a:r>
              <a:rPr lang="sr-Latn-RS" dirty="0"/>
              <a:t>Susreću se sa spremnošću privrednih subjekata da prevare sistem</a:t>
            </a:r>
          </a:p>
          <a:p>
            <a:pPr marL="285750" indent="-285750">
              <a:buFont typeface="Arial" panose="020B0604020202020204" pitchFamily="34" charset="0"/>
              <a:buChar char="•"/>
            </a:pPr>
            <a:r>
              <a:rPr lang="sr-Latn-RS" dirty="0"/>
              <a:t>U manjim sredinama prisutni su i pritisci na inspektore</a:t>
            </a:r>
          </a:p>
          <a:p>
            <a:pPr marL="285750" indent="-285750">
              <a:buFont typeface="Arial" panose="020B0604020202020204" pitchFamily="34" charset="0"/>
              <a:buChar char="•"/>
            </a:pPr>
            <a:r>
              <a:rPr lang="sr-Latn-RS" dirty="0"/>
              <a:t>Ukazali su na niske kazne, na teškoće u dokazivanju</a:t>
            </a:r>
          </a:p>
          <a:p>
            <a:pPr marL="285750" indent="-285750">
              <a:buFont typeface="Arial" panose="020B0604020202020204" pitchFamily="34" charset="0"/>
              <a:buChar char="•"/>
            </a:pPr>
            <a:r>
              <a:rPr lang="sr-Latn-RS" dirty="0"/>
              <a:t>Akcione planove za dostizanje rokova, privredni subjekti vide kao zadovoljenu formu (za inspektore je ovo teško dokazati )</a:t>
            </a:r>
          </a:p>
          <a:p>
            <a:pPr marL="285750" indent="-285750">
              <a:buFont typeface="Arial" panose="020B0604020202020204" pitchFamily="34" charset="0"/>
              <a:buChar char="•"/>
            </a:pPr>
            <a:r>
              <a:rPr lang="sr-Latn-RS" dirty="0">
                <a:latin typeface="Calibri" panose="020F0502020204030204" pitchFamily="34" charset="0"/>
              </a:rPr>
              <a:t>Inspektori nisu dovoljno motivisani</a:t>
            </a:r>
          </a:p>
          <a:p>
            <a:endParaRPr lang="sr-Latn-RS" dirty="0"/>
          </a:p>
          <a:p>
            <a:pPr marL="285750" indent="-285750">
              <a:buFont typeface="Arial" panose="020B0604020202020204" pitchFamily="34" charset="0"/>
              <a:buChar char="•"/>
            </a:pPr>
            <a:r>
              <a:rPr lang="sr-Latn-RS" dirty="0"/>
              <a:t>Generalno stanje je ocenjeno kao loše</a:t>
            </a:r>
            <a:endParaRPr lang="en-US" dirty="0"/>
          </a:p>
        </p:txBody>
      </p:sp>
    </p:spTree>
    <p:extLst>
      <p:ext uri="{BB962C8B-B14F-4D97-AF65-F5344CB8AC3E}">
        <p14:creationId xmlns:p14="http://schemas.microsoft.com/office/powerpoint/2010/main" val="2753841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822" y="161975"/>
            <a:ext cx="11011219" cy="470000"/>
          </a:xfrm>
          <a:prstGeom prst="rect">
            <a:avLst/>
          </a:prstGeom>
        </p:spPr>
        <p:txBody>
          <a:bodyPr wrap="none">
            <a:spAutoFit/>
          </a:bodyPr>
          <a:lstStyle/>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Intervjui sa </a:t>
            </a:r>
            <a:r>
              <a:rPr lang="sr-Latn-RS" sz="2400" b="1" i="1" dirty="0">
                <a:solidFill>
                  <a:srgbClr val="FF0000"/>
                </a:solidFill>
              </a:rPr>
              <a:t>predstavnicima lokalne samouprave – odeljenja za zaštitu životne sredine</a:t>
            </a:r>
            <a:endParaRPr lang="en-US" sz="2400" b="1" i="1" dirty="0">
              <a:solidFill>
                <a:srgbClr val="FF000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170973" y="631975"/>
            <a:ext cx="11846856" cy="5384166"/>
          </a:xfrm>
          <a:prstGeom prst="rect">
            <a:avLst/>
          </a:prstGeom>
        </p:spPr>
        <p:txBody>
          <a:bodyPr wrap="square">
            <a:spAutoFit/>
          </a:bodyPr>
          <a:lstStyle/>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Kapaciteti lokalne samouprave da se bave pitanjima zaštite životne sredine su generalno nezadovoljavajući</a:t>
            </a: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Nepostojanje odgovarajućih kapaciteta direktno otežava, sprečava nove investicije.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Nekoliko lokalnih samouprava za oblast prečišćavanja otpadnih voda se izjasnilo „nije u njihovoj nadležnosti“, što dovoljno govori o poznavanju/nepoznavanju problematike elementarne uloge lokalne samouprave u poslovima rešavanja pitanja otpadnih voda.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Ima pozitivnih primera izgradnja novih postrojenja za preradu otpadnih voda u završnoj fazi je u opštinama:</a:t>
            </a:r>
          </a:p>
          <a:p>
            <a:pPr marL="285750" indent="-285750" algn="just">
              <a:lnSpc>
                <a:spcPct val="107000"/>
              </a:lnSpc>
              <a:spcBef>
                <a:spcPts val="600"/>
              </a:spcBef>
              <a:buFont typeface="Arial" panose="020B0604020202020204" pitchFamily="34" charset="0"/>
              <a:buChar char="•"/>
            </a:pPr>
            <a:r>
              <a:rPr lang="sr-Latn-RS" dirty="0">
                <a:latin typeface="Calibri" panose="020F0502020204030204" pitchFamily="34" charset="0"/>
                <a:ea typeface="Calibri" panose="020F0502020204030204" pitchFamily="34" charset="0"/>
                <a:cs typeface="Calibri" panose="020F0502020204030204" pitchFamily="34" charset="0"/>
              </a:rPr>
              <a:t>Leskovac, Vrbas i Raška. EU (IPA fond) uz nacionalno i lokalno sufinansiranje. </a:t>
            </a:r>
          </a:p>
          <a:p>
            <a:pPr marL="285750" indent="-285750" algn="just">
              <a:lnSpc>
                <a:spcPct val="107000"/>
              </a:lnSpc>
              <a:spcBef>
                <a:spcPts val="600"/>
              </a:spcBef>
              <a:buFont typeface="Arial" panose="020B0604020202020204" pitchFamily="34" charset="0"/>
              <a:buChar char="•"/>
            </a:pPr>
            <a:r>
              <a:rPr lang="sr-Latn-RS" dirty="0">
                <a:latin typeface="Calibri" panose="020F0502020204030204" pitchFamily="34" charset="0"/>
                <a:ea typeface="Calibri" panose="020F0502020204030204" pitchFamily="34" charset="0"/>
                <a:cs typeface="Calibri" panose="020F0502020204030204" pitchFamily="34" charset="0"/>
              </a:rPr>
              <a:t>Kruševac, Vranje, Aleksinac i  Užice (kredita KfW banke)</a:t>
            </a:r>
          </a:p>
          <a:p>
            <a:pPr marL="285750" indent="-285750" algn="just">
              <a:lnSpc>
                <a:spcPct val="107000"/>
              </a:lnSpc>
              <a:spcBef>
                <a:spcPts val="600"/>
              </a:spcBef>
              <a:buFont typeface="Arial" panose="020B0604020202020204" pitchFamily="34" charset="0"/>
              <a:buChar char="•"/>
            </a:pPr>
            <a:r>
              <a:rPr lang="sr-Latn-RS" dirty="0">
                <a:latin typeface="Calibri" panose="020F0502020204030204" pitchFamily="34" charset="0"/>
                <a:ea typeface="Calibri" panose="020F0502020204030204" pitchFamily="34" charset="0"/>
                <a:cs typeface="Calibri" panose="020F0502020204030204" pitchFamily="34" charset="0"/>
              </a:rPr>
              <a:t>Čačak, Jagodina, Kikinda, Kraljevo, Pirot, Požarevac, Vršac i Zaječar. priprema investicija u toku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Najveći gradovi u Srbiji nemaju postrojenja za preradu otpadnih voda (Beograd, Novi Sad, Niš). </a:t>
            </a: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Nema adekvatne saradnje gradskih uprava sa javnim komunalnim preduzećima</a:t>
            </a: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Javna komunalna preduzeća u najvećem broju slučajeva ne raspolažu podacima o količinama otpadnih voda ispuštenih u septičke jame, niti o broju septičkih jama na teritoriji svoje lokalne samouprave.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6666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396" y="211335"/>
            <a:ext cx="6743384" cy="470000"/>
          </a:xfrm>
          <a:prstGeom prst="rect">
            <a:avLst/>
          </a:prstGeom>
        </p:spPr>
        <p:txBody>
          <a:bodyPr wrap="none">
            <a:spAutoFit/>
          </a:bodyPr>
          <a:lstStyle/>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Intervjui sa predstavnicima nadležnih ministarstava</a:t>
            </a:r>
            <a:endParaRPr lang="en-US" sz="2400" b="1" i="1" dirty="0">
              <a:solidFill>
                <a:srgbClr val="FF0000"/>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tangle 3"/>
          <p:cNvSpPr/>
          <p:nvPr/>
        </p:nvSpPr>
        <p:spPr>
          <a:xfrm>
            <a:off x="-1" y="681335"/>
            <a:ext cx="12192001" cy="5632311"/>
          </a:xfrm>
          <a:prstGeom prst="rect">
            <a:avLst/>
          </a:prstGeom>
        </p:spPr>
        <p:txBody>
          <a:bodyPr wrap="square">
            <a:spAutoFit/>
          </a:bodyPr>
          <a:lstStyle/>
          <a:p>
            <a:pPr marL="285750" indent="-285750">
              <a:buFont typeface="Arial" panose="020B0604020202020204" pitchFamily="34" charset="0"/>
              <a:buChar char="•"/>
            </a:pPr>
            <a:endParaRPr lang="sr-Latn-RS" dirty="0"/>
          </a:p>
          <a:p>
            <a:pPr marL="285750" indent="-285750">
              <a:buFont typeface="Arial" panose="020B0604020202020204" pitchFamily="34" charset="0"/>
              <a:buChar char="•"/>
            </a:pPr>
            <a:r>
              <a:rPr lang="sr-Latn-RS" dirty="0"/>
              <a:t>Trenutno stanje svi intervjuisani karakterišu kao nedovoljno uz primetan napredak u prethodnih 10 godina.</a:t>
            </a:r>
          </a:p>
          <a:p>
            <a:pPr marL="285750" indent="-285750">
              <a:buFont typeface="Arial" panose="020B0604020202020204" pitchFamily="34" charset="0"/>
              <a:buChar char="•"/>
            </a:pPr>
            <a:r>
              <a:rPr lang="sr-Latn-RS" dirty="0"/>
              <a:t>Predstavnici ministarstava su svesni problema ispuštanja otpadnih voda i udaljenosti standarda EU. </a:t>
            </a:r>
          </a:p>
          <a:p>
            <a:pPr marL="285750" indent="-285750">
              <a:buFont typeface="Arial" panose="020B0604020202020204" pitchFamily="34" charset="0"/>
              <a:buChar char="•"/>
            </a:pPr>
            <a:endParaRPr lang="sr-Latn-RS" dirty="0"/>
          </a:p>
          <a:p>
            <a:pPr marL="285750" indent="-285750">
              <a:buFont typeface="Arial" panose="020B0604020202020204" pitchFamily="34" charset="0"/>
              <a:buChar char="•"/>
            </a:pPr>
            <a:r>
              <a:rPr lang="sr-Latn-RS" dirty="0"/>
              <a:t>U ukupnom sistemu izveštavanja je nedovoljno subjekata i uglavnom su preopterećeni.</a:t>
            </a:r>
          </a:p>
          <a:p>
            <a:pPr marL="285750" indent="-285750">
              <a:buFont typeface="Arial" panose="020B0604020202020204" pitchFamily="34" charset="0"/>
              <a:buChar char="•"/>
            </a:pPr>
            <a:r>
              <a:rPr lang="sr-Latn-RS" dirty="0"/>
              <a:t>Postoji prostor za unapređenje stanja u mnogim aspektima izveštavanja i obuhvatu subjekata.</a:t>
            </a:r>
          </a:p>
          <a:p>
            <a:pPr marL="285750" indent="-285750">
              <a:buFont typeface="Arial" panose="020B0604020202020204" pitchFamily="34" charset="0"/>
              <a:buChar char="•"/>
            </a:pPr>
            <a:endParaRPr lang="sr-Latn-RS" dirty="0"/>
          </a:p>
          <a:p>
            <a:pPr marL="285750" indent="-285750">
              <a:buFont typeface="Arial" panose="020B0604020202020204" pitchFamily="34" charset="0"/>
              <a:buChar char="•"/>
            </a:pPr>
            <a:r>
              <a:rPr lang="sr-Latn-RS" dirty="0"/>
              <a:t>Republička direkcija za vode fokus stavlja na aktivnosti  u lokalnim samoupravama i rešavanje problema komunalnih otpadnih voda, koje će istovremeno rešiti deo otpadnih voda iz privrednih subjekata, </a:t>
            </a:r>
          </a:p>
          <a:p>
            <a:pPr marL="285750" indent="-285750">
              <a:buFont typeface="Arial" panose="020B0604020202020204" pitchFamily="34" charset="0"/>
              <a:buChar char="•"/>
            </a:pPr>
            <a:r>
              <a:rPr lang="sr-Latn-RS" dirty="0"/>
              <a:t>Intervjuisani predstavnici svih institucija nacionalnog značaja zalažu se za strožiju kontrolu privrednih subjekata. </a:t>
            </a:r>
          </a:p>
          <a:p>
            <a:pPr marL="285750" indent="-285750">
              <a:buFont typeface="Arial" panose="020B0604020202020204" pitchFamily="34" charset="0"/>
              <a:buChar char="•"/>
            </a:pPr>
            <a:r>
              <a:rPr lang="sr-Latn-RS" dirty="0"/>
              <a:t>Kaznena politika ne daje uvek adekvatne mere, naročito u oblasti izveštavanja. </a:t>
            </a:r>
          </a:p>
          <a:p>
            <a:pPr marL="285750" indent="-285750">
              <a:buFont typeface="Arial" panose="020B0604020202020204" pitchFamily="34" charset="0"/>
              <a:buChar char="•"/>
            </a:pPr>
            <a:r>
              <a:rPr lang="sr-Latn-RS" dirty="0"/>
              <a:t>Vodoprivredni inspektori se bave kontrolom mnogih objekata i sistema  te nije realno očekivati od jednog inspektora da poseduje ekspertize u svim tim oblastima, zahtevalo bi ogromnu stručnost i vreme. Inspektori nisu savetnici.</a:t>
            </a:r>
          </a:p>
          <a:p>
            <a:endParaRPr lang="sr-Latn-RS" dirty="0"/>
          </a:p>
          <a:p>
            <a:endParaRPr lang="sr-Latn-RS" dirty="0"/>
          </a:p>
          <a:p>
            <a:pPr marL="285750" indent="-285750">
              <a:buFont typeface="Arial" panose="020B0604020202020204" pitchFamily="34" charset="0"/>
              <a:buChar char="•"/>
            </a:pPr>
            <a:r>
              <a:rPr lang="sr-Latn-RS" dirty="0"/>
              <a:t>Ambiciozan plan za oko četrdesetak lokalnih samouprava da počnu pripreme, traže lokacije, pripremaju dokumentaciju. </a:t>
            </a:r>
          </a:p>
          <a:p>
            <a:pPr marL="285750" indent="-285750">
              <a:buFont typeface="Arial" panose="020B0604020202020204" pitchFamily="34" charset="0"/>
              <a:buChar char="•"/>
            </a:pPr>
            <a:r>
              <a:rPr lang="sr-Latn-RS" dirty="0"/>
              <a:t>Nedostatak kapaciteta za veći obim aktivnosti rešavanja problema otpadnih voda.</a:t>
            </a:r>
          </a:p>
          <a:p>
            <a:pPr marL="285750" indent="-285750">
              <a:buFont typeface="Arial" panose="020B0604020202020204" pitchFamily="34" charset="0"/>
              <a:buChar char="•"/>
            </a:pPr>
            <a:r>
              <a:rPr lang="sr-Latn-RS" dirty="0"/>
              <a:t>Neadekvatna raspoloživa projektne dokumentacije i zrelost projekata</a:t>
            </a:r>
          </a:p>
          <a:p>
            <a:pPr marL="285750" indent="-285750">
              <a:buFont typeface="Arial" panose="020B0604020202020204" pitchFamily="34" charset="0"/>
              <a:buChar char="•"/>
            </a:pPr>
            <a:endParaRPr lang="sr-Latn-RS" dirty="0"/>
          </a:p>
          <a:p>
            <a:endParaRPr lang="sr-Latn-RS" dirty="0"/>
          </a:p>
        </p:txBody>
      </p:sp>
    </p:spTree>
    <p:extLst>
      <p:ext uri="{BB962C8B-B14F-4D97-AF65-F5344CB8AC3E}">
        <p14:creationId xmlns:p14="http://schemas.microsoft.com/office/powerpoint/2010/main" val="870616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630" y="299004"/>
            <a:ext cx="12061370" cy="5816977"/>
          </a:xfrm>
          <a:prstGeom prst="rect">
            <a:avLst/>
          </a:prstGeom>
        </p:spPr>
        <p:txBody>
          <a:bodyPr wrap="square">
            <a:spAutoFit/>
          </a:bodyPr>
          <a:lstStyle/>
          <a:p>
            <a:r>
              <a:rPr lang="sr-Latn-RS" sz="2400" i="1" dirty="0">
                <a:solidFill>
                  <a:srgbClr val="FF0000"/>
                </a:solidFill>
              </a:rPr>
              <a:t>Preporuke za izgradnju komunalnih sistema - kanalisanje otpadnih voda</a:t>
            </a:r>
          </a:p>
          <a:p>
            <a:endParaRPr lang="sr-Latn-RS" sz="2400" i="1" dirty="0"/>
          </a:p>
          <a:p>
            <a:r>
              <a:rPr lang="sr-Latn-RS" dirty="0"/>
              <a:t>Nema adekvatnog prečišćavanja bez kanalizacione mreže prikupljanja i odvođenja otpadnih voda. prioritet imaju:</a:t>
            </a:r>
          </a:p>
          <a:p>
            <a:r>
              <a:rPr lang="sr-Latn-RS" dirty="0"/>
              <a:t>1)	primarna i sekundarna kanalizaciona mreža;</a:t>
            </a:r>
          </a:p>
          <a:p>
            <a:r>
              <a:rPr lang="sr-Latn-RS" dirty="0"/>
              <a:t>-	kod naselja koja su veća od 2.000 stanovnika i u kojima postojeći individualni sistemi ugrožavaju zdravlje stanovništva</a:t>
            </a:r>
          </a:p>
          <a:p>
            <a:r>
              <a:rPr lang="sr-Latn-RS" dirty="0"/>
              <a:t>-	ukoliko nema izgrađenih PPOV, ali su naselja locirana blizu moćnih recipijenata, </a:t>
            </a:r>
          </a:p>
          <a:p>
            <a:endParaRPr lang="sr-Latn-RS" dirty="0"/>
          </a:p>
          <a:p>
            <a:endParaRPr lang="sr-Latn-RS" dirty="0"/>
          </a:p>
          <a:p>
            <a:endParaRPr lang="sr-Latn-RS" dirty="0"/>
          </a:p>
          <a:p>
            <a:r>
              <a:rPr lang="sr-Latn-RS" dirty="0"/>
              <a:t>Preporuke za izgradnju komunalnih sistema (kanalisanje i prečišćavanje otpadnih voda iz naselja)</a:t>
            </a:r>
          </a:p>
          <a:p>
            <a:endParaRPr lang="sr-Latn-RS" dirty="0"/>
          </a:p>
          <a:p>
            <a:r>
              <a:rPr lang="sr-Latn-RS" dirty="0"/>
              <a:t>Da bi sistem upravljanja otpadnim vodama u posmatranom regionu uspešno funkcionisao, ključno je na valjan način urediti odnose unutar svakog Javno Komunalnog Preduzeća, izraditi analizu kadrovskog stanja i kapaciteta i izvršiti reorganizaciju ili transformaciju preduzeća, ukoliko je potrebno </a:t>
            </a:r>
          </a:p>
          <a:p>
            <a:r>
              <a:rPr lang="sr-Latn-RS" dirty="0"/>
              <a:t>-	Sagledati opremljenost JKP-ova i definisati potrebe za novom opremom;</a:t>
            </a:r>
          </a:p>
          <a:p>
            <a:r>
              <a:rPr lang="sr-Latn-RS" dirty="0"/>
              <a:t>-	Potrebno je preispitati i formirati adekvatne cene za priključke na kanalizacionu mrežu;</a:t>
            </a:r>
          </a:p>
          <a:p>
            <a:r>
              <a:rPr lang="sr-Latn-RS" dirty="0"/>
              <a:t>-	Organizovati stručno usavršavanje kadrova u Javno Komunalnim Preduzećima;</a:t>
            </a:r>
          </a:p>
          <a:p>
            <a:r>
              <a:rPr lang="sr-Latn-RS" dirty="0"/>
              <a:t>-	Izraditi katastre zagađivača za svaku jedinicu lokalne samouprave;</a:t>
            </a:r>
          </a:p>
          <a:p>
            <a:r>
              <a:rPr lang="sr-Latn-RS" dirty="0"/>
              <a:t>-	Ukoliko je priključenost na javnu kanalizaciju veća od 60%, prioritet treba dati izgradnji postrojenja, dok u suprotnom prioritet ima kompletiranje mreže.     </a:t>
            </a:r>
          </a:p>
        </p:txBody>
      </p:sp>
    </p:spTree>
    <p:extLst>
      <p:ext uri="{BB962C8B-B14F-4D97-AF65-F5344CB8AC3E}">
        <p14:creationId xmlns:p14="http://schemas.microsoft.com/office/powerpoint/2010/main" val="3071562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78660"/>
            <a:ext cx="11939451" cy="4898970"/>
          </a:xfrm>
          <a:prstGeom prst="rect">
            <a:avLst/>
          </a:prstGeom>
        </p:spPr>
        <p:txBody>
          <a:bodyPr wrap="square">
            <a:spAutoFit/>
          </a:bodyPr>
          <a:lstStyle/>
          <a:p>
            <a:pPr algn="just">
              <a:lnSpc>
                <a:spcPct val="107000"/>
              </a:lnSpc>
              <a:spcBef>
                <a:spcPts val="600"/>
              </a:spcBef>
            </a:pPr>
            <a:endParaRPr lang="sr-Latn-RS"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600"/>
              </a:spcBef>
            </a:pPr>
            <a:endParaRPr lang="sr-Latn-RS"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Preporuke za izgradnju sistema za prečišćavanje otpadnih voda privrednih subjekata</a:t>
            </a:r>
          </a:p>
          <a:p>
            <a:pPr algn="just">
              <a:lnSpc>
                <a:spcPct val="107000"/>
              </a:lnSpc>
              <a:spcBef>
                <a:spcPts val="600"/>
              </a:spcBef>
            </a:pPr>
            <a:endParaRPr lang="sr-Latn-RS" sz="2400" b="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b="1" dirty="0">
                <a:latin typeface="Calibri" panose="020F0502020204030204" pitchFamily="34" charset="0"/>
                <a:ea typeface="Calibri" panose="020F0502020204030204" pitchFamily="34" charset="0"/>
                <a:cs typeface="Calibri" panose="020F0502020204030204" pitchFamily="34" charset="0"/>
              </a:rPr>
              <a:t>Pripremiti vodiče kroz procedure adekvatnog planiranja i izgradnje postrojenja za prečišćavanje otpadnih voda;</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Obezbediti aktivniju savetodavnu uslugu (Izgraditi kapacitete za pružanje savetodavnih usluga za mala i srednja preduzeća); </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Obezbediti podsticajna sredstva za privredne subjekte koji ulažu u izgradnju postrojenja za prečišćavanje otpadnih voda;</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Revidovati regulativu koja se tiče obračuna naknadi za upotrebljene i ispuštene otpadne vode;</a:t>
            </a:r>
          </a:p>
          <a:p>
            <a:pPr marR="0" lvl="0" algn="just">
              <a:lnSpc>
                <a:spcPct val="107000"/>
              </a:lnSpc>
              <a:spcBef>
                <a:spcPts val="600"/>
              </a:spcBef>
              <a:spcAft>
                <a:spcPts val="0"/>
              </a:spcAft>
              <a:tabLst>
                <a:tab pos="228600" algn="l"/>
              </a:tabLst>
            </a:pP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solidFill>
                  <a:srgbClr val="FF0000"/>
                </a:solidFill>
                <a:latin typeface="Calibri" panose="020F0502020204030204" pitchFamily="34" charset="0"/>
                <a:ea typeface="Calibri" panose="020F0502020204030204" pitchFamily="34" charset="0"/>
                <a:cs typeface="Calibri" panose="020F0502020204030204" pitchFamily="34" charset="0"/>
              </a:rPr>
              <a:t>Akcioni plan </a:t>
            </a:r>
            <a:r>
              <a:rPr lang="sr-Latn-RS" dirty="0">
                <a:latin typeface="Calibri" panose="020F0502020204030204" pitchFamily="34" charset="0"/>
                <a:ea typeface="Calibri" panose="020F0502020204030204" pitchFamily="34" charset="0"/>
                <a:cs typeface="Calibri" panose="020F0502020204030204" pitchFamily="34" charset="0"/>
              </a:rPr>
              <a:t>za dostizanje graničnih vrednosti emisije zagađujućih materija u vode, učiniti realnim. </a:t>
            </a:r>
          </a:p>
          <a:p>
            <a:pPr marR="0" lvl="0" algn="just">
              <a:lnSpc>
                <a:spcPct val="107000"/>
              </a:lnSpc>
              <a:spcBef>
                <a:spcPts val="600"/>
              </a:spcBef>
              <a:spcAft>
                <a:spcPts val="0"/>
              </a:spcAft>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(Izmenom regulative kreirati uslove koji omogućavaju da Akcioni planovi budu realistični i praktični vodiči za izgradnju nedostajućih postrojenja za prečišćavanje otpadnih voda. Obezbediti verifikaciju planova kod nadležnih organa i utvrditi formu koja će oslikavati realni putokaz za dostizanje potrebnog standard u sistemu upravljanja otpadnim vodama) </a:t>
            </a:r>
            <a:endParaRPr lang="sr-Latn-R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13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692" y="363090"/>
            <a:ext cx="11825152" cy="5328575"/>
          </a:xfrm>
          <a:prstGeom prst="rect">
            <a:avLst/>
          </a:prstGeom>
        </p:spPr>
        <p:txBody>
          <a:bodyPr wrap="square">
            <a:spAutoFit/>
          </a:bodyPr>
          <a:lstStyle/>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Preporuke za jačanje kapaciteta inspekcijskih službi</a:t>
            </a:r>
            <a:endParaRPr lang="sr-Latn-RS" sz="2400" b="1" i="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Bef>
                <a:spcPts val="600"/>
              </a:spcBef>
            </a:pPr>
            <a:r>
              <a:rPr lang="sr-Latn-RS" dirty="0">
                <a:latin typeface="Calibri" panose="020F0502020204030204" pitchFamily="34" charset="0"/>
                <a:ea typeface="Times New Roman" panose="02020603050405020304" pitchFamily="18" charset="0"/>
              </a:rPr>
              <a:t>Kada se govori o broju inspektora, u proteklih 15 godina racionalizacije broja državnih službenika dovele su do značajnog smanjenja broja inspektora i administrativnog osoblja u inspekcijama</a:t>
            </a:r>
          </a:p>
          <a:p>
            <a:pPr algn="just">
              <a:spcBef>
                <a:spcPts val="600"/>
              </a:spcBef>
            </a:pPr>
            <a:endParaRPr lang="sr-Latn-RS" dirty="0">
              <a:latin typeface="Calibri" panose="020F0502020204030204" pitchFamily="34" charset="0"/>
              <a:ea typeface="Times New Roman" panose="02020603050405020304" pitchFamily="18" charset="0"/>
            </a:endParaRPr>
          </a:p>
          <a:p>
            <a:pPr marL="285750" indent="-285750" algn="just">
              <a:spcBef>
                <a:spcPts val="600"/>
              </a:spcBef>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Povećati broj inspektora;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Jačati kapacitete inspekcijskih službi (Obuke inspektora uređene kroz Program stručnog usavršavanja inspektora, naročito za oblast upravljanaja otpadnim vodama);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Poboljšati finansijski položaj inspektora;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Obezbediti adekvatnu opremu za obavljanje inspekcijskog nadzora;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Razvijati nove modele akata koji olakšavaju primenu Zakona u praksi posebno za oblast otpadnih voda;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Razvijati saradnju srodnih inspekcija u oblasti otpadnih voda (koordinacija vodoprivrednih i inspektora zaštite životne sredine, sanitarnih inspektora...i drugih )</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Unaprediti saradnju sa privredom; </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a:lnSpc>
                <a:spcPct val="107000"/>
              </a:lnSpc>
              <a:spcBef>
                <a:spcPts val="600"/>
              </a:spcBef>
              <a:spcAft>
                <a:spcPts val="0"/>
              </a:spcAft>
              <a:buFont typeface="Arial" panose="020B0604020202020204" pitchFamily="34" charset="0"/>
              <a:buChar char="•"/>
            </a:pPr>
            <a:r>
              <a:rPr lang="sr-Latn-RS" dirty="0">
                <a:latin typeface="Calibri" panose="020F0502020204030204" pitchFamily="34" charset="0"/>
                <a:ea typeface="Times New Roman" panose="02020603050405020304" pitchFamily="18" charset="0"/>
                <a:cs typeface="Calibri" panose="020F0502020204030204" pitchFamily="34" charset="0"/>
              </a:rPr>
              <a:t>Realizovati kampanju  i medijske aktivnosti koje će umanjiti negativne percepcije inspektora u društvu i kod privrednih subjekata.</a:t>
            </a:r>
            <a:endParaRPr lang="sr-Latn-R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25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308" y="332876"/>
            <a:ext cx="11717384" cy="6084486"/>
          </a:xfrm>
          <a:prstGeom prst="rect">
            <a:avLst/>
          </a:prstGeom>
        </p:spPr>
        <p:txBody>
          <a:bodyPr wrap="square">
            <a:spAutoFit/>
          </a:bodyPr>
          <a:lstStyle/>
          <a:p>
            <a:pPr algn="just">
              <a:lnSpc>
                <a:spcPct val="107000"/>
              </a:lnSpc>
              <a:spcBef>
                <a:spcPts val="600"/>
              </a:spcBef>
            </a:pPr>
            <a:r>
              <a:rPr lang="sr-Latn-RS" sz="24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Preporuke za unapređenja sistema izveštavanja i razmene informacija</a:t>
            </a:r>
            <a:endParaRPr lang="sr-Latn-RS" sz="2400" b="1" i="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Uvažavajući činjenicu da bez validnih podataka nema adekvatnih zaključaka, uz saglasnost svih intervjuisanih strana, u oblasi upravljanja otpadnim vodama primećuje se izuzetno velika disperzija različitih izvora statističkih podataka i veliko odsustvo povezanosti svih prikupljenih podataka u ukupnom informacionom bazisu. U informatičkom društvu, kome težimo, bilo bi neophodno definisati I izgraditi veze postojećih podataka I informacija. </a:t>
            </a:r>
          </a:p>
          <a:p>
            <a:pPr algn="just">
              <a:lnSpc>
                <a:spcPct val="107000"/>
              </a:lnSpc>
              <a:spcBef>
                <a:spcPts val="600"/>
              </a:spcBef>
            </a:pP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Sprovesti detaljno preispitivanje aktuelnih podataka o broju korisnika usluga kanalisanja i usluga prečišćavanja otpadnih voda</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Napraviti popis svih septičkih jama na teritoriji svake jedinice lokalne samouprave;</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Ažurirati Lokalne registre</a:t>
            </a:r>
            <a:r>
              <a:rPr lang="sr-Latn-RS" b="1" dirty="0">
                <a:latin typeface="Calibri" panose="020F0502020204030204" pitchFamily="34" charset="0"/>
                <a:ea typeface="Calibri" panose="020F0502020204030204" pitchFamily="34" charset="0"/>
                <a:cs typeface="Calibri" panose="020F0502020204030204" pitchFamily="34" charset="0"/>
              </a:rPr>
              <a:t> </a:t>
            </a:r>
            <a:r>
              <a:rPr lang="sr-Latn-RS" dirty="0">
                <a:latin typeface="Calibri" panose="020F0502020204030204" pitchFamily="34" charset="0"/>
                <a:ea typeface="Calibri" panose="020F0502020204030204" pitchFamily="34" charset="0"/>
                <a:cs typeface="Calibri" panose="020F0502020204030204" pitchFamily="34" charset="0"/>
              </a:rPr>
              <a:t>zagađivača za svaku jedinicu lokalne samouprave </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Ažurirati liste pravnih subjekata sa obavezom izveštavanja</a:t>
            </a:r>
            <a:endParaRPr lang="sr-Latn-R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600"/>
              </a:spcBef>
              <a:spcAft>
                <a:spcPts val="0"/>
              </a:spcAft>
              <a:buFont typeface="Calibri" panose="020F0502020204030204" pitchFamily="34" charset="0"/>
              <a:buChar char="-"/>
              <a:tabLst>
                <a:tab pos="228600" algn="l"/>
              </a:tabLst>
            </a:pPr>
            <a:r>
              <a:rPr lang="sr-Latn-RS" dirty="0">
                <a:latin typeface="Calibri" panose="020F0502020204030204" pitchFamily="34" charset="0"/>
                <a:ea typeface="Calibri" panose="020F0502020204030204" pitchFamily="34" charset="0"/>
                <a:cs typeface="Calibri" panose="020F0502020204030204" pitchFamily="34" charset="0"/>
              </a:rPr>
              <a:t>Organizovati razmenu podataka između organa nadležnih za poslove vodoprivrede i institucija zaštite životne sredine</a:t>
            </a:r>
          </a:p>
          <a:p>
            <a:pPr marL="342900" marR="0" lvl="0" indent="-342900" algn="just">
              <a:lnSpc>
                <a:spcPct val="107000"/>
              </a:lnSpc>
              <a:spcBef>
                <a:spcPts val="600"/>
              </a:spcBef>
              <a:spcAft>
                <a:spcPts val="0"/>
              </a:spcAft>
              <a:buFont typeface="Calibri" panose="020F0502020204030204" pitchFamily="34" charset="0"/>
              <a:buChar char="-"/>
              <a:tabLst>
                <a:tab pos="228600" algn="l"/>
              </a:tabLst>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r>
              <a:rPr lang="sr-Latn-R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Iz analize kadrovskih kapaciteta republičkih, pokrajinskih i organa jedinica lokalne samouprave kao i povezanih javnih preduzeća, i drugih institucija očigledno je da su neophodna ulaganja u ljudske resurse na svim nivoima!!!</a:t>
            </a:r>
          </a:p>
          <a:p>
            <a:pPr marL="342900" marR="0" lvl="0" indent="-342900" algn="just">
              <a:lnSpc>
                <a:spcPct val="107000"/>
              </a:lnSpc>
              <a:spcBef>
                <a:spcPts val="600"/>
              </a:spcBef>
              <a:spcAft>
                <a:spcPts val="0"/>
              </a:spcAft>
              <a:buFont typeface="Calibri" panose="020F0502020204030204" pitchFamily="34" charset="0"/>
              <a:buChar char="-"/>
              <a:tabLst>
                <a:tab pos="228600" algn="l"/>
              </a:tabLst>
            </a:pPr>
            <a:endParaRPr lang="sr-Latn-R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01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u="sng" dirty="0"/>
              <a:t>Svrha i ciljevi analize</a:t>
            </a:r>
            <a:br>
              <a:rPr lang="sr-Latn-RS" b="1" dirty="0"/>
            </a:br>
            <a:endParaRPr lang="sr-Latn-RS" dirty="0"/>
          </a:p>
        </p:txBody>
      </p:sp>
      <p:sp>
        <p:nvSpPr>
          <p:cNvPr id="3" name="Content Placeholder 2"/>
          <p:cNvSpPr>
            <a:spLocks noGrp="1"/>
          </p:cNvSpPr>
          <p:nvPr>
            <p:ph idx="1"/>
          </p:nvPr>
        </p:nvSpPr>
        <p:spPr>
          <a:xfrm>
            <a:off x="865414" y="1845734"/>
            <a:ext cx="10290266" cy="4023360"/>
          </a:xfrm>
        </p:spPr>
        <p:txBody>
          <a:bodyPr/>
          <a:lstStyle/>
          <a:p>
            <a:r>
              <a:rPr lang="sr-Latn-RS" sz="2400" dirty="0"/>
              <a:t>Studija stanja u oblasti upravljanja otpadnim vodama izrađena je kao deo aktivnosti u okviru projekta Javno privatni dijalog za razvoj koji sporovodi NALED, a finansira USAID. </a:t>
            </a:r>
          </a:p>
          <a:p>
            <a:r>
              <a:rPr lang="sr-Latn-RS" sz="2400" b="1" dirty="0"/>
              <a:t>Javno-privatni dijalog (JPD)</a:t>
            </a:r>
            <a:r>
              <a:rPr lang="sr-Latn-RS" sz="2400" dirty="0"/>
              <a:t> je proces koji podrazumeva komunikaciju između građana, privrede i organizacija civilnog društva s jedne strane, i države, lokalnih samouprava, javnih preduzeća i ostalih institucija s druge, u vezi sa poslovima od javnog interesa, a pre svega u vezi sa sadržinom propisa i načinom njihove primene. </a:t>
            </a:r>
            <a:r>
              <a:rPr lang="sr-Latn-RS" sz="2400" i="1" dirty="0"/>
              <a:t>Studija će poslužiti kao polazna osnova za podsticanje dijaloga u oblasti upravljanja otpadnim vodama. </a:t>
            </a:r>
            <a:endParaRPr lang="sr-Latn-RS" sz="2400" dirty="0"/>
          </a:p>
          <a:p>
            <a:r>
              <a:rPr lang="sr-Latn-RS" sz="2400" u="sng" dirty="0">
                <a:hlinkClick r:id="rId2"/>
              </a:rPr>
              <a:t>www.jpd.rs</a:t>
            </a:r>
            <a:endParaRPr lang="sr-Latn-RS" sz="2400" dirty="0"/>
          </a:p>
          <a:p>
            <a:endParaRPr lang="en-US" dirty="0"/>
          </a:p>
        </p:txBody>
      </p:sp>
    </p:spTree>
    <p:extLst>
      <p:ext uri="{BB962C8B-B14F-4D97-AF65-F5344CB8AC3E}">
        <p14:creationId xmlns:p14="http://schemas.microsoft.com/office/powerpoint/2010/main" val="3400862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770980"/>
            <a:ext cx="12100560" cy="4404796"/>
          </a:xfrm>
          <a:prstGeom prst="rect">
            <a:avLst/>
          </a:prstGeom>
        </p:spPr>
        <p:txBody>
          <a:bodyPr wrap="square">
            <a:spAutoFit/>
          </a:bodyPr>
          <a:lstStyle/>
          <a:p>
            <a:pPr algn="just">
              <a:lnSpc>
                <a:spcPct val="107000"/>
              </a:lnSpc>
              <a:spcBef>
                <a:spcPts val="600"/>
              </a:spcBef>
            </a:pPr>
            <a:endParaRPr lang="en-US" sz="2400" b="1" i="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endParaRPr>
          </a:p>
          <a:p>
            <a:pPr algn="ctr">
              <a:lnSpc>
                <a:spcPct val="107000"/>
              </a:lnSpc>
              <a:spcBef>
                <a:spcPts val="600"/>
              </a:spcBef>
            </a:pPr>
            <a:r>
              <a:rPr lang="sr-Latn-RS" sz="8000" dirty="0">
                <a:latin typeface="Calibri" panose="020F0502020204030204" pitchFamily="34" charset="0"/>
                <a:ea typeface="Calibri" panose="020F0502020204030204" pitchFamily="34" charset="0"/>
                <a:cs typeface="Calibri" panose="020F0502020204030204" pitchFamily="34" charset="0"/>
              </a:rPr>
              <a:t>HVALA NA PAŽNJI !</a:t>
            </a: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600"/>
              </a:spcBef>
            </a:pPr>
            <a:r>
              <a:rPr lang="sr-Latn-RS" dirty="0">
                <a:latin typeface="Calibri" panose="020F0502020204030204" pitchFamily="34" charset="0"/>
                <a:ea typeface="Calibri" panose="020F0502020204030204" pitchFamily="34" charset="0"/>
                <a:cs typeface="Calibri" panose="020F0502020204030204" pitchFamily="34" charset="0"/>
              </a:rPr>
              <a:t>Analiza je dostupna na sajtu </a:t>
            </a:r>
            <a:r>
              <a:rPr lang="sr-Latn-RS" dirty="0">
                <a:latin typeface="Calibri" panose="020F0502020204030204" pitchFamily="34" charset="0"/>
                <a:ea typeface="Calibri" panose="020F0502020204030204" pitchFamily="34" charset="0"/>
                <a:cs typeface="Calibri" panose="020F0502020204030204" pitchFamily="34" charset="0"/>
                <a:hlinkClick r:id="rId2"/>
              </a:rPr>
              <a:t>www.jpd.rs</a:t>
            </a:r>
            <a:r>
              <a:rPr lang="sr-Latn-RS" dirty="0">
                <a:latin typeface="Calibri" panose="020F0502020204030204" pitchFamily="34" charset="0"/>
                <a:ea typeface="Calibri" panose="020F0502020204030204" pitchFamily="34" charset="0"/>
                <a:cs typeface="Calibri" panose="020F0502020204030204" pitchFamily="34" charset="0"/>
              </a:rPr>
              <a:t> </a:t>
            </a:r>
            <a:br>
              <a:rPr lang="sr-Latn-RS" dirty="0">
                <a:latin typeface="Calibri" panose="020F0502020204030204" pitchFamily="34" charset="0"/>
                <a:ea typeface="Calibri" panose="020F0502020204030204" pitchFamily="34" charset="0"/>
                <a:cs typeface="Calibri" panose="020F0502020204030204" pitchFamily="34" charset="0"/>
              </a:rPr>
            </a:br>
            <a:r>
              <a:rPr lang="sr-Latn-RS" dirty="0">
                <a:latin typeface="Calibri" panose="020F0502020204030204" pitchFamily="34" charset="0"/>
                <a:ea typeface="Calibri" panose="020F0502020204030204" pitchFamily="34" charset="0"/>
                <a:cs typeface="Calibri" panose="020F0502020204030204" pitchFamily="34" charset="0"/>
              </a:rPr>
              <a:t>Sve komentare možete dostaviti do kraja godine na adresu </a:t>
            </a:r>
            <a:r>
              <a:rPr lang="sr-Latn-RS" dirty="0">
                <a:latin typeface="Calibri" panose="020F0502020204030204" pitchFamily="34" charset="0"/>
                <a:ea typeface="Calibri" panose="020F0502020204030204" pitchFamily="34" charset="0"/>
                <a:cs typeface="Calibri" panose="020F0502020204030204" pitchFamily="34" charset="0"/>
                <a:hlinkClick r:id="rId3"/>
              </a:rPr>
              <a:t>policy@naled.rs</a:t>
            </a:r>
            <a:r>
              <a:rPr lang="sr-Latn-RS" dirty="0">
                <a:latin typeface="Calibri" panose="020F0502020204030204" pitchFamily="34" charset="0"/>
                <a:ea typeface="Calibri" panose="020F0502020204030204" pitchFamily="34" charset="0"/>
                <a:cs typeface="Calibri" panose="020F0502020204030204" pitchFamily="34" charset="0"/>
              </a:rPr>
              <a:t> i putem kontakt forme na sajtu.</a:t>
            </a:r>
          </a:p>
          <a:p>
            <a:pPr algn="just">
              <a:lnSpc>
                <a:spcPct val="107000"/>
              </a:lnSpc>
              <a:spcBef>
                <a:spcPts val="600"/>
              </a:spcBef>
            </a:pPr>
            <a:endParaRPr lang="sr-Latn-R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2747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5" y="367285"/>
            <a:ext cx="10058400" cy="1450757"/>
          </a:xfrm>
        </p:spPr>
        <p:txBody>
          <a:bodyPr>
            <a:normAutofit fontScale="90000"/>
          </a:bodyPr>
          <a:lstStyle/>
          <a:p>
            <a:r>
              <a:rPr lang="sr-Latn-RS" b="1"/>
              <a:t>Zakonodavno, strateški i institucionalni okvir upravljanja vodama</a:t>
            </a:r>
            <a:br>
              <a:rPr lang="sr-Latn-RS" b="1"/>
            </a:br>
            <a:endParaRPr lang="sr-Latn-RS"/>
          </a:p>
        </p:txBody>
      </p:sp>
      <p:sp>
        <p:nvSpPr>
          <p:cNvPr id="3" name="Content Placeholder 2"/>
          <p:cNvSpPr>
            <a:spLocks noGrp="1"/>
          </p:cNvSpPr>
          <p:nvPr>
            <p:ph idx="1"/>
          </p:nvPr>
        </p:nvSpPr>
        <p:spPr>
          <a:xfrm>
            <a:off x="290458" y="1914861"/>
            <a:ext cx="5142154" cy="3506994"/>
          </a:xfrm>
          <a:ln>
            <a:solidFill>
              <a:schemeClr val="tx1"/>
            </a:solidFill>
          </a:ln>
        </p:spPr>
        <p:txBody>
          <a:bodyPr lIns="365760">
            <a:normAutofit lnSpcReduction="10000"/>
          </a:bodyPr>
          <a:lstStyle/>
          <a:p>
            <a:pPr>
              <a:buFont typeface="Wingdings" panose="05000000000000000000" pitchFamily="2" charset="2"/>
              <a:buChar char="§"/>
            </a:pPr>
            <a:r>
              <a:rPr lang="sr-Latn-RS" b="1"/>
              <a:t> Zakon o vodama</a:t>
            </a:r>
          </a:p>
          <a:p>
            <a:pPr>
              <a:buFont typeface="Wingdings" panose="05000000000000000000" pitchFamily="2" charset="2"/>
              <a:buChar char="§"/>
            </a:pPr>
            <a:r>
              <a:rPr lang="sr-Latn-RS" b="1"/>
              <a:t> Zakon o zaštiti životne sredine</a:t>
            </a:r>
          </a:p>
          <a:p>
            <a:pPr>
              <a:buFont typeface="Wingdings" panose="05000000000000000000" pitchFamily="2" charset="2"/>
              <a:buChar char="§"/>
            </a:pPr>
            <a:r>
              <a:rPr lang="sr-Latn-RS" b="1"/>
              <a:t> Zakon o integrisanom sprečavanju i kontroli</a:t>
            </a:r>
          </a:p>
          <a:p>
            <a:pPr marL="0" indent="0">
              <a:buNone/>
            </a:pPr>
            <a:r>
              <a:rPr lang="sr-Latn-RS" b="1"/>
              <a:t> zagađivanja životne sredine</a:t>
            </a:r>
            <a:r>
              <a:rPr lang="sr-Latn-RS"/>
              <a:t> </a:t>
            </a:r>
          </a:p>
          <a:p>
            <a:pPr>
              <a:buFont typeface="Wingdings" panose="05000000000000000000" pitchFamily="2" charset="2"/>
              <a:buChar char="§"/>
            </a:pPr>
            <a:r>
              <a:rPr lang="sr-Latn-RS"/>
              <a:t> Drugi</a:t>
            </a:r>
          </a:p>
          <a:p>
            <a:pPr>
              <a:buFont typeface="Wingdings" panose="05000000000000000000" pitchFamily="2" charset="2"/>
              <a:buChar char="§"/>
            </a:pPr>
            <a:endParaRPr lang="sr-Latn-RS"/>
          </a:p>
          <a:p>
            <a:pPr>
              <a:buFont typeface="Wingdings" panose="05000000000000000000" pitchFamily="2" charset="2"/>
              <a:buChar char="§"/>
            </a:pPr>
            <a:r>
              <a:rPr lang="sr-Latn-RS" b="1"/>
              <a:t> Vodoprivredna osnova Srbije</a:t>
            </a:r>
            <a:r>
              <a:rPr lang="sr-Latn-RS"/>
              <a:t> </a:t>
            </a:r>
          </a:p>
          <a:p>
            <a:pPr>
              <a:buFont typeface="Wingdings" panose="05000000000000000000" pitchFamily="2" charset="2"/>
              <a:buChar char="§"/>
            </a:pPr>
            <a:r>
              <a:rPr lang="sr-Latn-RS" b="1"/>
              <a:t> Strategija upravljanja vodama</a:t>
            </a:r>
            <a:r>
              <a:rPr lang="sr-Latn-RS"/>
              <a:t> </a:t>
            </a:r>
          </a:p>
          <a:p>
            <a:pPr>
              <a:buFont typeface="Wingdings" panose="05000000000000000000" pitchFamily="2" charset="2"/>
              <a:buChar char="§"/>
            </a:pPr>
            <a:endParaRPr lang="sr-Latn-RS"/>
          </a:p>
        </p:txBody>
      </p:sp>
      <p:sp>
        <p:nvSpPr>
          <p:cNvPr id="6" name="Content Placeholder 2"/>
          <p:cNvSpPr txBox="1">
            <a:spLocks/>
          </p:cNvSpPr>
          <p:nvPr/>
        </p:nvSpPr>
        <p:spPr>
          <a:xfrm>
            <a:off x="5733827" y="1823422"/>
            <a:ext cx="6167716" cy="3813586"/>
          </a:xfrm>
          <a:prstGeom prst="rect">
            <a:avLst/>
          </a:prstGeom>
          <a:ln>
            <a:solidFill>
              <a:schemeClr val="tx1"/>
            </a:solidFill>
          </a:ln>
        </p:spPr>
        <p:txBody>
          <a:bodyPr vert="horz" lIns="27432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lvl="0">
              <a:buFont typeface="Wingdings" panose="05000000000000000000" pitchFamily="2" charset="2"/>
              <a:buChar char="§"/>
            </a:pPr>
            <a:r>
              <a:rPr lang="sr-Latn-RS"/>
              <a:t> Ministarstvo zaštite životne sredine </a:t>
            </a:r>
          </a:p>
          <a:p>
            <a:pPr lvl="0">
              <a:buFont typeface="Wingdings" panose="05000000000000000000" pitchFamily="2" charset="2"/>
              <a:buChar char="§"/>
            </a:pPr>
            <a:r>
              <a:rPr lang="sr-Latn-RS"/>
              <a:t> Agencija za zaštitu životne sredine, </a:t>
            </a:r>
          </a:p>
          <a:p>
            <a:pPr lvl="0">
              <a:buFont typeface="Wingdings" panose="05000000000000000000" pitchFamily="2" charset="2"/>
              <a:buChar char="§"/>
            </a:pPr>
            <a:r>
              <a:rPr lang="sr-Latn-RS"/>
              <a:t> Republički hidrometeorološki zavod (RHMZ) </a:t>
            </a:r>
          </a:p>
          <a:p>
            <a:pPr lvl="0">
              <a:buFont typeface="Wingdings" panose="05000000000000000000" pitchFamily="2" charset="2"/>
              <a:buChar char="§"/>
            </a:pPr>
            <a:r>
              <a:rPr lang="sr-Latn-RS"/>
              <a:t> Ministarstvo građevinarstva, saobraćaja i infrastrukture </a:t>
            </a:r>
          </a:p>
          <a:p>
            <a:pPr lvl="0">
              <a:buFont typeface="Wingdings" panose="05000000000000000000" pitchFamily="2" charset="2"/>
              <a:buChar char="§"/>
            </a:pPr>
            <a:r>
              <a:rPr lang="sr-Latn-RS"/>
              <a:t> Ministarstvo zdravlja</a:t>
            </a:r>
          </a:p>
          <a:p>
            <a:pPr lvl="0">
              <a:buFont typeface="Wingdings" panose="05000000000000000000" pitchFamily="2" charset="2"/>
              <a:buChar char="§"/>
            </a:pPr>
            <a:r>
              <a:rPr lang="sr-Latn-RS"/>
              <a:t> Ministarstvo rudarstva i energetike </a:t>
            </a:r>
          </a:p>
          <a:p>
            <a:pPr lvl="0">
              <a:buFont typeface="Wingdings" panose="05000000000000000000" pitchFamily="2" charset="2"/>
              <a:buChar char="§"/>
            </a:pPr>
            <a:r>
              <a:rPr lang="sr-Latn-RS"/>
              <a:t> Ministarstvo unutrašnjih poslova. </a:t>
            </a:r>
          </a:p>
          <a:p>
            <a:pPr lvl="0">
              <a:buFont typeface="Wingdings" panose="05000000000000000000" pitchFamily="2" charset="2"/>
              <a:buChar char="§"/>
            </a:pPr>
            <a:r>
              <a:rPr lang="sr-Latn-RS"/>
              <a:t> Autonomna pokrajina i grad Beograd, </a:t>
            </a:r>
          </a:p>
          <a:p>
            <a:pPr lvl="0">
              <a:buFont typeface="Wingdings" panose="05000000000000000000" pitchFamily="2" charset="2"/>
              <a:buChar char="§"/>
            </a:pPr>
            <a:r>
              <a:rPr lang="sr-Latn-RS"/>
              <a:t> Jedinica lokalne samouprava </a:t>
            </a:r>
          </a:p>
          <a:p>
            <a:pPr>
              <a:buFont typeface="Wingdings" panose="05000000000000000000" pitchFamily="2" charset="2"/>
              <a:buChar char="§"/>
            </a:pPr>
            <a:endParaRPr lang="sr-Latn-RS"/>
          </a:p>
        </p:txBody>
      </p:sp>
      <p:sp>
        <p:nvSpPr>
          <p:cNvPr id="7" name="Rectangle 6"/>
          <p:cNvSpPr/>
          <p:nvPr/>
        </p:nvSpPr>
        <p:spPr>
          <a:xfrm>
            <a:off x="290458" y="5733827"/>
            <a:ext cx="12080837" cy="369332"/>
          </a:xfrm>
          <a:prstGeom prst="rect">
            <a:avLst/>
          </a:prstGeom>
        </p:spPr>
        <p:txBody>
          <a:bodyPr wrap="square">
            <a:spAutoFit/>
          </a:bodyPr>
          <a:lstStyle/>
          <a:p>
            <a:pPr marL="285750" indent="-285750">
              <a:buFont typeface="Arial" panose="020B0604020202020204" pitchFamily="34" charset="0"/>
              <a:buChar char="•"/>
            </a:pPr>
            <a:r>
              <a:rPr lang="sr-Latn-RS"/>
              <a:t>Kadrovski kapacitet su neadekvatni. </a:t>
            </a:r>
          </a:p>
        </p:txBody>
      </p:sp>
    </p:spTree>
    <p:extLst>
      <p:ext uri="{BB962C8B-B14F-4D97-AF65-F5344CB8AC3E}">
        <p14:creationId xmlns:p14="http://schemas.microsoft.com/office/powerpoint/2010/main" val="3190467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76" y="43829"/>
            <a:ext cx="12084424" cy="1693532"/>
          </a:xfrm>
        </p:spPr>
        <p:txBody>
          <a:bodyPr>
            <a:normAutofit/>
          </a:bodyPr>
          <a:lstStyle/>
          <a:p>
            <a:r>
              <a:rPr lang="sr-Latn-RS" sz="2200" b="1" dirty="0"/>
              <a:t>Uredba o graničnim vrednostima emisije zagađujućih materija u vode i rokovima za njihovo dostizanje.</a:t>
            </a:r>
            <a:r>
              <a:rPr lang="sr-Latn-RS" sz="2200" dirty="0"/>
              <a:t> </a:t>
            </a:r>
            <a:br>
              <a:rPr lang="sr-Latn-RS" sz="2200" dirty="0"/>
            </a:br>
            <a:br>
              <a:rPr lang="sr-Latn-RS" sz="2200" dirty="0"/>
            </a:br>
            <a:r>
              <a:rPr lang="sr-Latn-RS" sz="2200" dirty="0"/>
              <a:t> </a:t>
            </a:r>
            <a:r>
              <a:rPr lang="sr-Latn-RS" sz="2200" b="1" dirty="0"/>
              <a:t>„Sl. glasnik RS“, br. 67/11, 48/12 i 01/2016</a:t>
            </a:r>
            <a:br>
              <a:rPr lang="sr-Latn-RS" dirty="0"/>
            </a:br>
            <a:endParaRPr lang="sr-Latn-RS" dirty="0"/>
          </a:p>
        </p:txBody>
      </p:sp>
      <p:sp>
        <p:nvSpPr>
          <p:cNvPr id="5" name="Rounded Rectangle 4"/>
          <p:cNvSpPr/>
          <p:nvPr/>
        </p:nvSpPr>
        <p:spPr>
          <a:xfrm>
            <a:off x="0" y="1181598"/>
            <a:ext cx="11962503" cy="2791609"/>
          </a:xfrm>
          <a:prstGeom prst="roundRect">
            <a:avLst/>
          </a:prstGeom>
          <a:solidFill>
            <a:schemeClr val="accent1">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buFont typeface="Arial" panose="020B0604020202020204" pitchFamily="34" charset="0"/>
              <a:buChar char="•"/>
            </a:pPr>
            <a:r>
              <a:rPr lang="sr-Latn-RS" dirty="0"/>
              <a:t>Pravno lice ili preduzetnik koji ima postrojenja za prečišćavanje otpadnih voda i/ili koja svoje otpadne vode ispušta u recipijent ili javnu kanalizaciju dužno je da svoje emisije uskladi sa graničnim vrednostima emisije zagađujućih materija u vode propisanih ovom uredbom, najkasnije do </a:t>
            </a:r>
            <a:r>
              <a:rPr lang="sr-Latn-RS" u="sng" dirty="0">
                <a:solidFill>
                  <a:srgbClr val="FF0000"/>
                </a:solidFill>
              </a:rPr>
              <a:t>31. decembra 2025. godine</a:t>
            </a:r>
            <a:r>
              <a:rPr lang="sr-Latn-RS" b="1" u="sng" dirty="0"/>
              <a:t>.</a:t>
            </a:r>
          </a:p>
          <a:p>
            <a:pPr marL="285750" indent="-285750">
              <a:buFont typeface="Arial" panose="020B0604020202020204" pitchFamily="34" charset="0"/>
              <a:buChar char="•"/>
            </a:pPr>
            <a:endParaRPr lang="sr-Latn-RS" b="1" u="sng" dirty="0"/>
          </a:p>
          <a:p>
            <a:pPr marL="285750" indent="-285750">
              <a:buFont typeface="Arial" panose="020B0604020202020204" pitchFamily="34" charset="0"/>
              <a:buChar char="•"/>
            </a:pPr>
            <a:r>
              <a:rPr lang="sr-Latn-RS" dirty="0"/>
              <a:t>Izuzetno od stava 1. ovog člana, postrojenja za prečišćavanje otpadnih voda iz aglomeracija sa opterećenjem većim od 2000 ekvivalent stanovnika (ES) koja svoje komunalne otpadne vode ispuštaju u recipijent uskladiće svoje emisije sa graničnim vrednostima emisije zagađujućih materija propisanih ovom uredbom najkasnije do </a:t>
            </a:r>
            <a:r>
              <a:rPr lang="sr-Latn-RS" u="sng" dirty="0">
                <a:solidFill>
                  <a:srgbClr val="FF0000"/>
                </a:solidFill>
              </a:rPr>
              <a:t>31. decembra 2040</a:t>
            </a:r>
            <a:r>
              <a:rPr lang="sr-Latn-RS" b="1" u="sng" dirty="0"/>
              <a:t>. </a:t>
            </a:r>
            <a:r>
              <a:rPr lang="sr-Latn-RS" dirty="0"/>
              <a:t>godine, a za komunalne otpadne vode koje se ispuštaju iz aglomeracija sa opterećenjem manjim od 2000 ekvivalent stanovnika (ES) uskladiće svoje granične vrednosti emisije zagađujućih materija u skladu sa planom upravljanja vodama. </a:t>
            </a:r>
          </a:p>
        </p:txBody>
      </p:sp>
      <p:sp>
        <p:nvSpPr>
          <p:cNvPr id="6" name="Rounded Rectangle 5"/>
          <p:cNvSpPr/>
          <p:nvPr/>
        </p:nvSpPr>
        <p:spPr>
          <a:xfrm>
            <a:off x="229498" y="4092635"/>
            <a:ext cx="10721788" cy="2036681"/>
          </a:xfrm>
          <a:prstGeom prst="roundRect">
            <a:avLst/>
          </a:prstGeom>
          <a:solidFill>
            <a:schemeClr val="accent1">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buFont typeface="Arial" panose="020B0604020202020204" pitchFamily="34" charset="0"/>
              <a:buChar char="•"/>
            </a:pPr>
            <a:r>
              <a:rPr lang="sr-Latn-RS" dirty="0"/>
              <a:t>Pravno lice ili preduzetnik, koje ima postrojenja, koje ispušta svoje otpadne vode u recipijent ili javnu kanalizaciju dužno je da donese </a:t>
            </a:r>
            <a:r>
              <a:rPr lang="sr-Latn-RS" b="1" dirty="0">
                <a:solidFill>
                  <a:srgbClr val="FF0000"/>
                </a:solidFill>
              </a:rPr>
              <a:t>Akcioni plan</a:t>
            </a:r>
            <a:r>
              <a:rPr lang="sr-Latn-RS" dirty="0">
                <a:solidFill>
                  <a:srgbClr val="FF0000"/>
                </a:solidFill>
              </a:rPr>
              <a:t> </a:t>
            </a:r>
          </a:p>
          <a:p>
            <a:pPr marL="285750" indent="-285750">
              <a:buFont typeface="Arial" panose="020B0604020202020204" pitchFamily="34" charset="0"/>
              <a:buChar char="•"/>
            </a:pPr>
            <a:r>
              <a:rPr lang="sr-Latn-RS" dirty="0"/>
              <a:t>podnese </a:t>
            </a:r>
            <a:r>
              <a:rPr lang="sr-Latn-RS" b="1" dirty="0"/>
              <a:t>Izveštaj o sprovođenju Akcionog plana</a:t>
            </a:r>
            <a:r>
              <a:rPr lang="sr-Latn-RS" dirty="0"/>
              <a:t> ministarstvima nadležnim za poslove zaštite životne sredine i vodoprivrede, svake dve godine  </a:t>
            </a:r>
            <a:r>
              <a:rPr lang="sr-Latn-RS" dirty="0">
                <a:solidFill>
                  <a:srgbClr val="FF0000"/>
                </a:solidFill>
              </a:rPr>
              <a:t>(2 godine</a:t>
            </a:r>
            <a:r>
              <a:rPr lang="sr-Latn-RS" dirty="0"/>
              <a:t>) od dana donošenja Akcionog plana</a:t>
            </a:r>
            <a:r>
              <a:rPr lang="sr-Latn-RS" b="1" dirty="0"/>
              <a:t>.</a:t>
            </a:r>
            <a:endParaRPr lang="sr-Latn-RS" dirty="0">
              <a:solidFill>
                <a:srgbClr val="FF0000"/>
              </a:solidFill>
            </a:endParaRPr>
          </a:p>
        </p:txBody>
      </p:sp>
    </p:spTree>
    <p:extLst>
      <p:ext uri="{BB962C8B-B14F-4D97-AF65-F5344CB8AC3E}">
        <p14:creationId xmlns:p14="http://schemas.microsoft.com/office/powerpoint/2010/main" val="102154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623114"/>
              </p:ext>
            </p:extLst>
          </p:nvPr>
        </p:nvGraphicFramePr>
        <p:xfrm>
          <a:off x="829973" y="296795"/>
          <a:ext cx="10532053" cy="56538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888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23354539"/>
              </p:ext>
            </p:extLst>
          </p:nvPr>
        </p:nvGraphicFramePr>
        <p:xfrm>
          <a:off x="1143000" y="864453"/>
          <a:ext cx="10017754" cy="522610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20777" y="98699"/>
            <a:ext cx="11736239" cy="646331"/>
          </a:xfrm>
          <a:prstGeom prst="rect">
            <a:avLst/>
          </a:prstGeom>
        </p:spPr>
        <p:txBody>
          <a:bodyPr wrap="square">
            <a:spAutoFit/>
          </a:bodyPr>
          <a:lstStyle/>
          <a:p>
            <a:r>
              <a:rPr lang="sr-Latn-RS" dirty="0"/>
              <a:t>Dodatni problem u Republici Srbiji je nedovoljno razvijena kanalizaciona mreža, što ima za posledicu nizak nivo sakupljanja komunalnih otpadnih voda i dovođenje do postrojenja za njihovu preradu. </a:t>
            </a:r>
          </a:p>
        </p:txBody>
      </p:sp>
    </p:spTree>
    <p:extLst>
      <p:ext uri="{BB962C8B-B14F-4D97-AF65-F5344CB8AC3E}">
        <p14:creationId xmlns:p14="http://schemas.microsoft.com/office/powerpoint/2010/main" val="178124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15977643"/>
              </p:ext>
            </p:extLst>
          </p:nvPr>
        </p:nvGraphicFramePr>
        <p:xfrm>
          <a:off x="1096962" y="892885"/>
          <a:ext cx="10424477" cy="4976103"/>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2207622" y="290649"/>
            <a:ext cx="11939451" cy="369332"/>
          </a:xfrm>
          <a:prstGeom prst="rect">
            <a:avLst/>
          </a:prstGeom>
        </p:spPr>
        <p:txBody>
          <a:bodyPr wrap="square">
            <a:spAutoFit/>
          </a:bodyPr>
          <a:lstStyle/>
          <a:p>
            <a:r>
              <a:rPr lang="sr-Latn-RS" dirty="0"/>
              <a:t>Prečišćene otpadne vode u Republici Srbiji, prema načinu prečišćavanja (hiljada m</a:t>
            </a:r>
            <a:r>
              <a:rPr lang="sr-Latn-RS" baseline="30000" dirty="0"/>
              <a:t>3</a:t>
            </a:r>
            <a:r>
              <a:rPr lang="sr-Latn-RS" dirty="0"/>
              <a:t>)</a:t>
            </a:r>
          </a:p>
        </p:txBody>
      </p:sp>
    </p:spTree>
    <p:extLst>
      <p:ext uri="{BB962C8B-B14F-4D97-AF65-F5344CB8AC3E}">
        <p14:creationId xmlns:p14="http://schemas.microsoft.com/office/powerpoint/2010/main" val="20654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9145988"/>
              </p:ext>
            </p:extLst>
          </p:nvPr>
        </p:nvGraphicFramePr>
        <p:xfrm>
          <a:off x="1036319" y="286603"/>
          <a:ext cx="10263051" cy="59599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07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6571" y="168070"/>
            <a:ext cx="11775782" cy="6544702"/>
          </a:xfrm>
        </p:spPr>
        <p:txBody>
          <a:bodyPr>
            <a:normAutofit/>
          </a:bodyPr>
          <a:lstStyle/>
          <a:p>
            <a:r>
              <a:rPr lang="sr-Latn-RS" b="1" i="1" dirty="0">
                <a:solidFill>
                  <a:srgbClr val="FF0000"/>
                </a:solidFill>
              </a:rPr>
              <a:t>Raspoloživost voda </a:t>
            </a:r>
          </a:p>
          <a:p>
            <a:r>
              <a:rPr lang="sr-Latn-RS" dirty="0"/>
              <a:t>Srbija je vodom siromašna zemlja čak i analizama na nivou prosečnih vrednosti. </a:t>
            </a:r>
          </a:p>
          <a:p>
            <a:endParaRPr lang="sr-Latn-RS" b="1" i="1" dirty="0">
              <a:solidFill>
                <a:srgbClr val="FF0000"/>
              </a:solidFill>
            </a:endParaRPr>
          </a:p>
          <a:p>
            <a:r>
              <a:rPr lang="sr-Latn-RS" b="1" i="1" dirty="0">
                <a:solidFill>
                  <a:srgbClr val="FF0000"/>
                </a:solidFill>
              </a:rPr>
              <a:t>Kvalitet voda</a:t>
            </a:r>
          </a:p>
          <a:p>
            <a:r>
              <a:rPr lang="sr-Latn-RS" dirty="0"/>
              <a:t>Na osnovu velikog broja rezultata ispitivanja kvaliteta sedimenata, sa ukupnim brojem od 277 uzoraka u periodu od 2012.-2017. godine,. </a:t>
            </a:r>
          </a:p>
          <a:p>
            <a:r>
              <a:rPr lang="sr-Latn-RS" dirty="0"/>
              <a:t>Dobijeni rezultati ukazuju na povećani sadržaj metala u sedimentima reka Ni (33%), </a:t>
            </a:r>
          </a:p>
          <a:p>
            <a:r>
              <a:rPr lang="sr-Latn-RS" dirty="0"/>
              <a:t>Cr (14%), As (9%),  Zn (8%),  Cu (6%), Pb (6%) i  Cd (4%) </a:t>
            </a:r>
          </a:p>
          <a:p>
            <a:r>
              <a:rPr lang="sr-Latn-RS" dirty="0"/>
              <a:t>Istovremeno, rezultati analize sadržaja organskih mikropolutanata u sedimentu reka Srbije ukazuju na prisustvo organohlornih pesticida. </a:t>
            </a:r>
          </a:p>
          <a:p>
            <a:r>
              <a:rPr lang="sr-Latn-RS" dirty="0"/>
              <a:t>p,p-DDT, </a:t>
            </a:r>
          </a:p>
          <a:p>
            <a:r>
              <a:rPr lang="sr-Latn-RS" dirty="0"/>
              <a:t>p,pDDD i </a:t>
            </a:r>
          </a:p>
          <a:p>
            <a:r>
              <a:rPr lang="sr-Latn-RS" dirty="0"/>
              <a:t>p,p-DDE, u koncentracijama većim od MDK i ERM (nizak raspon efekta</a:t>
            </a:r>
          </a:p>
        </p:txBody>
      </p:sp>
    </p:spTree>
    <p:extLst>
      <p:ext uri="{BB962C8B-B14F-4D97-AF65-F5344CB8AC3E}">
        <p14:creationId xmlns:p14="http://schemas.microsoft.com/office/powerpoint/2010/main" val="83408984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1642</TotalTime>
  <Words>2506</Words>
  <Application>Microsoft Office PowerPoint</Application>
  <PresentationFormat>Widescreen</PresentationFormat>
  <Paragraphs>193</Paragraphs>
  <Slides>20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Retrospect</vt:lpstr>
      <vt:lpstr>STANJE U OBLASTI UPRAVLJANJA OTPADNIM VODAMA </vt:lpstr>
      <vt:lpstr>Svrha i ciljevi analize </vt:lpstr>
      <vt:lpstr>Zakonodavno, strateški i institucionalni okvir upravljanja vodama </vt:lpstr>
      <vt:lpstr>Uredba o graničnim vrednostima emisije zagađujućih materija u vode i rokovima za njihovo dostizanje.    „Sl. glasnik RS“, br. 67/11, 48/12 i 01/2016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STANJE U OBLASTI UPRAVLJANJA OTPADNIM VODAMA</dc:title>
  <dc:creator>Windows User</dc:creator>
  <cp:lastModifiedBy>Slobodan Krstovic</cp:lastModifiedBy>
  <cp:revision>29</cp:revision>
  <dcterms:created xsi:type="dcterms:W3CDTF">2020-12-16T10:21:58Z</dcterms:created>
  <dcterms:modified xsi:type="dcterms:W3CDTF">2020-12-23T08:36:08Z</dcterms:modified>
</cp:coreProperties>
</file>